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85" r:id="rId14"/>
    <p:sldId id="283" r:id="rId15"/>
    <p:sldId id="267" r:id="rId16"/>
    <p:sldId id="268" r:id="rId17"/>
    <p:sldId id="269" r:id="rId18"/>
    <p:sldId id="270" r:id="rId19"/>
    <p:sldId id="271" r:id="rId20"/>
    <p:sldId id="286" r:id="rId21"/>
    <p:sldId id="289" r:id="rId22"/>
    <p:sldId id="287" r:id="rId23"/>
    <p:sldId id="272" r:id="rId24"/>
    <p:sldId id="273" r:id="rId25"/>
    <p:sldId id="274" r:id="rId26"/>
    <p:sldId id="275" r:id="rId27"/>
    <p:sldId id="288" r:id="rId28"/>
    <p:sldId id="276" r:id="rId29"/>
    <p:sldId id="277" r:id="rId30"/>
    <p:sldId id="278" r:id="rId31"/>
    <p:sldId id="279" r:id="rId32"/>
    <p:sldId id="280" r:id="rId33"/>
    <p:sldId id="281" r:id="rId34"/>
    <p:sldId id="282" r:id="rId35"/>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94021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64083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4179797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294472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55933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69703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58663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83068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marL="0" marR="0" indent="0" algn="l">
              <a:lnSpc>
                <a:spcPct val="112500"/>
              </a:lnSpc>
              <a:spcBef>
                <a:spcPts val="0"/>
              </a:spcBef>
              <a:spcAft>
                <a:spcPts val="333"/>
              </a:spcAft>
              <a:buNone/>
            </a:pPr>
            <a:r>
              <a:rPr lang="en-US" sz="1466" dirty="0">
                <a:solidFill>
                  <a:srgbClr val="000000"/>
                </a:solidFill>
                <a:latin typeface="Arial"/>
                <a:ea typeface="Arial"/>
                <a:cs typeface="Arial"/>
                <a:sym typeface="Arial"/>
              </a:rPr>
              <a:t>http://nationalhumanitiescenter.org/pds/becomingamer/growth/text4/germansgeorgia.pdf</a:t>
            </a:r>
          </a:p>
        </p:txBody>
      </p:sp>
    </p:spTree>
    <p:extLst>
      <p:ext uri="{BB962C8B-B14F-4D97-AF65-F5344CB8AC3E}">
        <p14:creationId xmlns:p14="http://schemas.microsoft.com/office/powerpoint/2010/main" val="1778537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424347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marL="0" marR="0" indent="0" algn="l">
              <a:lnSpc>
                <a:spcPct val="112500"/>
              </a:lnSpc>
              <a:spcBef>
                <a:spcPts val="0"/>
              </a:spcBef>
              <a:spcAft>
                <a:spcPts val="333"/>
              </a:spcAft>
              <a:buNone/>
            </a:pPr>
            <a:r>
              <a:rPr lang="en-US" sz="1466" dirty="0">
                <a:solidFill>
                  <a:srgbClr val="000000"/>
                </a:solidFill>
                <a:latin typeface="Arial"/>
                <a:ea typeface="Arial"/>
                <a:cs typeface="Arial"/>
                <a:sym typeface="Arial"/>
              </a:rPr>
              <a:t>http://www.loc.gov/exhibits/religion/rel01.html</a:t>
            </a:r>
          </a:p>
        </p:txBody>
      </p:sp>
    </p:spTree>
    <p:extLst>
      <p:ext uri="{BB962C8B-B14F-4D97-AF65-F5344CB8AC3E}">
        <p14:creationId xmlns:p14="http://schemas.microsoft.com/office/powerpoint/2010/main" val="2341623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78067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2589788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527442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2205969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814840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418706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297250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096009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653489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785158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466746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95037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779065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042665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215726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4292380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89379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255078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 name="Shape 48"/>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90151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87033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0827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1671642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762000" y="4826000"/>
            <a:ext cx="6096000" cy="4572000"/>
          </a:xfrm>
          <a:prstGeom prst="rect">
            <a:avLst/>
          </a:prstGeom>
        </p:spPr>
        <p:txBody>
          <a:bodyPr lIns="91425" tIns="91425" rIns="91425" bIns="91425" anchor="t" anchorCtr="0">
            <a:spAutoFit/>
          </a:bodyPr>
          <a:lstStyle/>
          <a:p>
            <a:pPr>
              <a:spcBef>
                <a:spcPts val="0"/>
              </a:spcBef>
              <a:buNone/>
            </a:pPr>
            <a:endParaRPr sz="1466" dirty="0"/>
          </a:p>
        </p:txBody>
      </p:sp>
    </p:spTree>
    <p:extLst>
      <p:ext uri="{BB962C8B-B14F-4D97-AF65-F5344CB8AC3E}">
        <p14:creationId xmlns:p14="http://schemas.microsoft.com/office/powerpoint/2010/main" val="318352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864300" y="2418275"/>
            <a:ext cx="8507575" cy="2412563"/>
          </a:xfrm>
          <a:prstGeom prst="rect">
            <a:avLst/>
          </a:prstGeom>
          <a:noFill/>
          <a:ln>
            <a:noFill/>
          </a:ln>
        </p:spPr>
        <p:txBody>
          <a:bodyPr lIns="38100" tIns="38100" rIns="38100" bIns="38100" anchor="ctr" anchorCtr="0">
            <a:spAutoFit/>
          </a:bodyPr>
          <a:lstStyle/>
          <a:p>
            <a:pPr marL="0" marR="0" indent="0" algn="ctr">
              <a:lnSpc>
                <a:spcPct val="120000"/>
              </a:lnSpc>
              <a:spcBef>
                <a:spcPts val="0"/>
              </a:spcBef>
              <a:spcAft>
                <a:spcPts val="0"/>
              </a:spcAft>
              <a:buNone/>
            </a:pPr>
            <a:r>
              <a:rPr lang="en-US" sz="6666" b="1" dirty="0">
                <a:solidFill>
                  <a:srgbClr val="000000"/>
                </a:solidFill>
                <a:latin typeface="Arial"/>
                <a:ea typeface="Arial"/>
                <a:cs typeface="Arial"/>
                <a:sym typeface="Arial"/>
              </a:rPr>
              <a:t>Life in the New Georgia Colony</a:t>
            </a:r>
          </a:p>
        </p:txBody>
      </p:sp>
      <p:sp>
        <p:nvSpPr>
          <p:cNvPr id="20" name="Shape 20"/>
          <p:cNvSpPr txBox="1">
            <a:spLocks noGrp="1"/>
          </p:cNvSpPr>
          <p:nvPr>
            <p:ph type="subTitle" idx="1"/>
          </p:nvPr>
        </p:nvSpPr>
        <p:spPr>
          <a:xfrm>
            <a:off x="1710950" y="6316475"/>
            <a:ext cx="6983575" cy="374974"/>
          </a:xfrm>
          <a:prstGeom prst="rect">
            <a:avLst/>
          </a:prstGeom>
          <a:noFill/>
          <a:ln>
            <a:noFill/>
          </a:ln>
        </p:spPr>
        <p:txBody>
          <a:bodyPr lIns="38100" tIns="38100" rIns="38100" bIns="38100" anchor="t" anchorCtr="0">
            <a:spAutoFit/>
          </a:bodyPr>
          <a:lstStyle/>
          <a:p>
            <a:pPr marL="0" marR="0" indent="0" algn="ctr">
              <a:lnSpc>
                <a:spcPct val="120312"/>
              </a:lnSpc>
              <a:spcBef>
                <a:spcPts val="323"/>
              </a:spcBef>
              <a:spcAft>
                <a:spcPts val="0"/>
              </a:spcAft>
              <a:buNone/>
            </a:pPr>
            <a:r>
              <a:rPr lang="en-US" sz="1777" smtClean="0">
                <a:solidFill>
                  <a:srgbClr val="000000"/>
                </a:solidFill>
                <a:latin typeface="Arial"/>
                <a:ea typeface="Arial"/>
                <a:cs typeface="Arial"/>
                <a:sym typeface="Arial"/>
              </a:rPr>
              <a:t>GPS</a:t>
            </a:r>
            <a:r>
              <a:rPr lang="en-US" sz="1777" dirty="0">
                <a:solidFill>
                  <a:srgbClr val="000000"/>
                </a:solidFill>
                <a:latin typeface="Arial"/>
                <a:ea typeface="Arial"/>
                <a:cs typeface="Arial"/>
                <a:sym typeface="Arial"/>
              </a:rPr>
              <a:t>: SS8H2b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3</a:t>
            </a:r>
          </a:p>
        </p:txBody>
      </p:sp>
      <p:sp>
        <p:nvSpPr>
          <p:cNvPr id="80" name="Shape 80"/>
          <p:cNvSpPr txBox="1"/>
          <p:nvPr/>
        </p:nvSpPr>
        <p:spPr>
          <a:xfrm>
            <a:off x="102300" y="1659800"/>
            <a:ext cx="10200900" cy="5555367"/>
          </a:xfrm>
          <a:prstGeom prst="rect">
            <a:avLst/>
          </a:prstGeom>
          <a:noFill/>
          <a:ln>
            <a:noFill/>
          </a:ln>
        </p:spPr>
        <p:txBody>
          <a:bodyPr lIns="38100" tIns="38100" rIns="38100" bIns="38100" anchor="t" anchorCtr="0">
            <a:spAutoFit/>
          </a:bodyPr>
          <a:lstStyle/>
          <a:p>
            <a:pPr marL="0" marR="0" indent="0" algn="l">
              <a:lnSpc>
                <a:spcPct val="100000"/>
              </a:lnSpc>
              <a:spcBef>
                <a:spcPts val="0"/>
              </a:spcBef>
              <a:spcAft>
                <a:spcPts val="0"/>
              </a:spcAft>
              <a:buNone/>
            </a:pPr>
            <a:r>
              <a:rPr lang="en-US" sz="2800" b="1" dirty="0">
                <a:solidFill>
                  <a:srgbClr val="000000"/>
                </a:solidFill>
                <a:latin typeface="Arial"/>
                <a:ea typeface="Arial"/>
                <a:cs typeface="Arial"/>
                <a:sym typeface="Arial"/>
              </a:rPr>
              <a:t>Which statement </a:t>
            </a:r>
            <a:r>
              <a:rPr lang="en-US" sz="2800" b="1" u="sng" dirty="0">
                <a:solidFill>
                  <a:srgbClr val="000000"/>
                </a:solidFill>
                <a:latin typeface="Arial"/>
                <a:ea typeface="Arial"/>
                <a:cs typeface="Arial"/>
                <a:sym typeface="Arial"/>
              </a:rPr>
              <a:t>BEST</a:t>
            </a:r>
            <a:r>
              <a:rPr lang="en-US" sz="2800" b="1" dirty="0">
                <a:solidFill>
                  <a:srgbClr val="000000"/>
                </a:solidFill>
                <a:latin typeface="Arial"/>
                <a:ea typeface="Arial"/>
                <a:cs typeface="Arial"/>
                <a:sym typeface="Arial"/>
              </a:rPr>
              <a:t> describes the differences between the Catholic and Protestant faiths?</a:t>
            </a:r>
          </a:p>
          <a:p>
            <a:pPr marL="632884" marR="0" lvl="0" indent="-514350" algn="l">
              <a:lnSpc>
                <a:spcPct val="10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Catholics believe in performing animal sacrifices to seek forgiveness of their sins and Protestants believe in walking on hot coals as a way to seek forgiveness.</a:t>
            </a:r>
          </a:p>
          <a:p>
            <a:pPr marL="632884" marR="0" lvl="0" indent="-514350" algn="l">
              <a:lnSpc>
                <a:spcPct val="10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Protestants pray to Mary as a way to communicate with God and ask for forgiveness of sins and Catholics pray to Apocrypha to seek guidance. </a:t>
            </a:r>
          </a:p>
          <a:p>
            <a:pPr marL="632884" marR="0" lvl="0" indent="-514350" algn="l">
              <a:lnSpc>
                <a:spcPct val="10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Mary plays a significant role in the Catholic faith and does not in the Protestant faith. </a:t>
            </a:r>
          </a:p>
          <a:p>
            <a:pPr marL="632884" marR="0" lvl="0" indent="-514350" algn="l">
              <a:lnSpc>
                <a:spcPct val="10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There is no difference between the Catholic and Protestant faiths.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02300" y="1744475"/>
            <a:ext cx="2157575" cy="3021875"/>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3555" b="1" dirty="0" smtClean="0">
                <a:solidFill>
                  <a:srgbClr val="000000"/>
                </a:solidFill>
                <a:latin typeface="Arial"/>
                <a:ea typeface="Arial"/>
                <a:cs typeface="Arial"/>
                <a:sym typeface="Arial"/>
              </a:rPr>
              <a:t>New Colonists Arrive in Georgia</a:t>
            </a:r>
            <a:r>
              <a:rPr lang="en-US" sz="3555" dirty="0" smtClean="0">
                <a:solidFill>
                  <a:srgbClr val="000000"/>
                </a:solidFill>
                <a:latin typeface="Arial"/>
                <a:ea typeface="Arial"/>
                <a:cs typeface="Arial"/>
                <a:sym typeface="Arial"/>
              </a:rPr>
              <a:t> </a:t>
            </a:r>
            <a:endParaRPr lang="en-US" sz="3555" dirty="0">
              <a:solidFill>
                <a:srgbClr val="000000"/>
              </a:solidFill>
              <a:latin typeface="Arial"/>
              <a:ea typeface="Arial"/>
              <a:cs typeface="Arial"/>
              <a:sym typeface="Arial"/>
            </a:endParaRPr>
          </a:p>
        </p:txBody>
      </p:sp>
      <p:sp>
        <p:nvSpPr>
          <p:cNvPr id="86" name="Shape 86"/>
          <p:cNvSpPr txBox="1">
            <a:spLocks noGrp="1"/>
          </p:cNvSpPr>
          <p:nvPr>
            <p:ph type="body" idx="1"/>
          </p:nvPr>
        </p:nvSpPr>
        <p:spPr>
          <a:xfrm>
            <a:off x="2472950" y="474475"/>
            <a:ext cx="7491575" cy="7136184"/>
          </a:xfrm>
          <a:prstGeom prst="rect">
            <a:avLst/>
          </a:prstGeom>
          <a:noFill/>
          <a:ln>
            <a:noFill/>
          </a:ln>
        </p:spPr>
        <p:txBody>
          <a:bodyPr lIns="38100" tIns="38100" rIns="38100" bIns="38100" anchor="t" anchorCtr="0">
            <a:spAutoFit/>
          </a:bodyPr>
          <a:lstStyle/>
          <a:p>
            <a:pPr marL="381000" marR="0" lvl="0" indent="-220133" algn="l">
              <a:lnSpc>
                <a:spcPct val="107812"/>
              </a:lnSpc>
              <a:spcBef>
                <a:spcPts val="0"/>
              </a:spcBef>
              <a:spcAft>
                <a:spcPts val="0"/>
              </a:spcAft>
              <a:buClr>
                <a:srgbClr val="000000"/>
              </a:buClr>
              <a:buSzPct val="98765"/>
              <a:buFont typeface="Arial"/>
              <a:buChar char="●"/>
            </a:pPr>
            <a:r>
              <a:rPr lang="en-US" sz="4800" dirty="0">
                <a:solidFill>
                  <a:srgbClr val="000000"/>
                </a:solidFill>
                <a:latin typeface="Arial"/>
                <a:ea typeface="Arial"/>
                <a:cs typeface="Arial"/>
                <a:sym typeface="Arial"/>
              </a:rPr>
              <a:t>Forty original settlers died in the first year. </a:t>
            </a:r>
            <a:endParaRPr lang="en-US" sz="4800" dirty="0" smtClean="0">
              <a:solidFill>
                <a:srgbClr val="000000"/>
              </a:solidFill>
              <a:latin typeface="Arial"/>
              <a:ea typeface="Arial"/>
              <a:cs typeface="Arial"/>
              <a:sym typeface="Arial"/>
            </a:endParaRPr>
          </a:p>
          <a:p>
            <a:pPr marL="381000" marR="0" lvl="0" indent="-220133" algn="l">
              <a:lnSpc>
                <a:spcPct val="107812"/>
              </a:lnSpc>
              <a:spcBef>
                <a:spcPts val="0"/>
              </a:spcBef>
              <a:spcAft>
                <a:spcPts val="0"/>
              </a:spcAft>
              <a:buClr>
                <a:srgbClr val="000000"/>
              </a:buClr>
              <a:buSzPct val="98765"/>
              <a:buFont typeface="Arial"/>
              <a:buChar char="●"/>
            </a:pPr>
            <a:endParaRPr lang="en-US" sz="4800" dirty="0" smtClean="0">
              <a:solidFill>
                <a:srgbClr val="000000"/>
              </a:solidFill>
              <a:latin typeface="Arial"/>
              <a:ea typeface="Arial"/>
              <a:cs typeface="Arial"/>
              <a:sym typeface="Arial"/>
            </a:endParaRPr>
          </a:p>
          <a:p>
            <a:pPr marL="381000" marR="0" lvl="0" indent="-220133" algn="l">
              <a:lnSpc>
                <a:spcPct val="107812"/>
              </a:lnSpc>
              <a:spcBef>
                <a:spcPts val="0"/>
              </a:spcBef>
              <a:spcAft>
                <a:spcPts val="0"/>
              </a:spcAft>
              <a:buClr>
                <a:srgbClr val="000000"/>
              </a:buClr>
              <a:buSzPct val="98765"/>
              <a:buFont typeface="Arial"/>
              <a:buChar char="●"/>
            </a:pPr>
            <a:r>
              <a:rPr lang="en-US" sz="4800" dirty="0" smtClean="0">
                <a:solidFill>
                  <a:srgbClr val="000000"/>
                </a:solidFill>
                <a:latin typeface="Arial"/>
                <a:ea typeface="Arial"/>
                <a:cs typeface="Arial"/>
                <a:sym typeface="Arial"/>
              </a:rPr>
              <a:t>In </a:t>
            </a:r>
            <a:r>
              <a:rPr lang="en-US" sz="4800" dirty="0">
                <a:solidFill>
                  <a:srgbClr val="000000"/>
                </a:solidFill>
                <a:latin typeface="Arial"/>
                <a:ea typeface="Arial"/>
                <a:cs typeface="Arial"/>
                <a:sym typeface="Arial"/>
              </a:rPr>
              <a:t>1733, 42 Jews were allowed to settle in Georgia, including a much-needed </a:t>
            </a:r>
            <a:r>
              <a:rPr lang="en-US" sz="4800" dirty="0" smtClean="0">
                <a:solidFill>
                  <a:srgbClr val="000000"/>
                </a:solidFill>
                <a:latin typeface="Arial"/>
                <a:ea typeface="Arial"/>
                <a:cs typeface="Arial"/>
                <a:sym typeface="Arial"/>
              </a:rPr>
              <a:t>doctor, Dr. Samuel Nunis.</a:t>
            </a:r>
            <a:endParaRPr lang="en-US" sz="4800" dirty="0">
              <a:solidFill>
                <a:srgbClr val="000000"/>
              </a:solidFill>
              <a:latin typeface="Arial"/>
              <a:ea typeface="Arial"/>
              <a:cs typeface="Arial"/>
              <a:sym typeface="Arial"/>
            </a:endParaRPr>
          </a:p>
          <a:p>
            <a:pPr marL="0" marR="0" indent="0" algn="l">
              <a:lnSpc>
                <a:spcPct val="108072"/>
              </a:lnSpc>
              <a:spcBef>
                <a:spcPts val="2406"/>
              </a:spcBef>
              <a:spcAft>
                <a:spcPts val="0"/>
              </a:spcAft>
              <a:buNone/>
            </a:pPr>
            <a:endParaRPr sz="2400" dirty="0">
              <a:solidFill>
                <a:srgbClr val="000000"/>
              </a:solidFill>
              <a:latin typeface="Arial"/>
              <a:ea typeface="Arial"/>
              <a:cs typeface="Arial"/>
              <a:sym typeface="Arial"/>
            </a:endParaRPr>
          </a:p>
        </p:txBody>
      </p:sp>
      <p:pic>
        <p:nvPicPr>
          <p:cNvPr id="87" name="Shape 87"/>
          <p:cNvPicPr preferRelativeResize="0"/>
          <p:nvPr/>
        </p:nvPicPr>
        <p:blipFill>
          <a:blip r:embed="rId4">
            <a:alphaModFix/>
          </a:blip>
          <a:stretch>
            <a:fillRect/>
          </a:stretch>
        </p:blipFill>
        <p:spPr>
          <a:xfrm>
            <a:off x="2264825" y="423325"/>
            <a:ext cx="42325" cy="69744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idx="4294967295"/>
          </p:nvPr>
        </p:nvSpPr>
        <p:spPr>
          <a:xfrm>
            <a:off x="102300" y="2662943"/>
            <a:ext cx="2157575" cy="118494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2000" b="1" dirty="0" smtClean="0">
                <a:solidFill>
                  <a:srgbClr val="000000"/>
                </a:solidFill>
                <a:latin typeface="Arial"/>
                <a:ea typeface="Arial"/>
                <a:cs typeface="Arial"/>
                <a:sym typeface="Arial"/>
              </a:rPr>
              <a:t>Salzburgers</a:t>
            </a:r>
            <a:br>
              <a:rPr lang="en-US" sz="2000" b="1" dirty="0" smtClean="0">
                <a:solidFill>
                  <a:srgbClr val="000000"/>
                </a:solidFill>
                <a:latin typeface="Arial"/>
                <a:ea typeface="Arial"/>
                <a:cs typeface="Arial"/>
                <a:sym typeface="Arial"/>
              </a:rPr>
            </a:br>
            <a:r>
              <a:rPr lang="en-US" sz="2000" b="1" dirty="0" smtClean="0"/>
              <a:t>in </a:t>
            </a:r>
            <a:br>
              <a:rPr lang="en-US" sz="2000" b="1" dirty="0" smtClean="0"/>
            </a:br>
            <a:r>
              <a:rPr lang="en-US" sz="2000" b="1" dirty="0" smtClean="0"/>
              <a:t>Georgia</a:t>
            </a:r>
            <a:endParaRPr lang="en-US" sz="2000" dirty="0">
              <a:solidFill>
                <a:srgbClr val="000000"/>
              </a:solidFill>
              <a:latin typeface="Arial"/>
              <a:ea typeface="Arial"/>
              <a:cs typeface="Arial"/>
              <a:sym typeface="Arial"/>
            </a:endParaRPr>
          </a:p>
        </p:txBody>
      </p:sp>
      <p:sp>
        <p:nvSpPr>
          <p:cNvPr id="86" name="Shape 86"/>
          <p:cNvSpPr txBox="1">
            <a:spLocks noGrp="1"/>
          </p:cNvSpPr>
          <p:nvPr>
            <p:ph type="body" idx="4294967295"/>
          </p:nvPr>
        </p:nvSpPr>
        <p:spPr>
          <a:xfrm>
            <a:off x="2472950" y="474475"/>
            <a:ext cx="7491575" cy="7815858"/>
          </a:xfrm>
          <a:prstGeom prst="rect">
            <a:avLst/>
          </a:prstGeom>
          <a:noFill/>
          <a:ln>
            <a:noFill/>
          </a:ln>
        </p:spPr>
        <p:txBody>
          <a:bodyPr lIns="38100" tIns="38100" rIns="38100" bIns="38100" anchor="t" anchorCtr="0">
            <a:spAutoFit/>
          </a:bodyPr>
          <a:lstStyle/>
          <a:p>
            <a:pPr marR="0" algn="l">
              <a:lnSpc>
                <a:spcPct val="108072"/>
              </a:lnSpc>
              <a:spcBef>
                <a:spcPts val="2406"/>
              </a:spcBef>
              <a:spcAft>
                <a:spcPts val="0"/>
              </a:spcAft>
            </a:pPr>
            <a:r>
              <a:rPr lang="en-US" sz="2400" b="1" dirty="0" smtClean="0">
                <a:solidFill>
                  <a:srgbClr val="000000"/>
                </a:solidFill>
                <a:latin typeface="Arial"/>
                <a:ea typeface="Arial"/>
                <a:cs typeface="Arial"/>
                <a:sym typeface="Arial"/>
              </a:rPr>
              <a:t>Where were they from?</a:t>
            </a:r>
          </a:p>
          <a:p>
            <a:pPr marL="342900" marR="0" indent="-342900" algn="l">
              <a:lnSpc>
                <a:spcPct val="108072"/>
              </a:lnSpc>
              <a:spcBef>
                <a:spcPts val="2406"/>
              </a:spcBef>
              <a:spcAft>
                <a:spcPts val="0"/>
              </a:spcAft>
              <a:buFont typeface="Arial" panose="020B0604020202020204" pitchFamily="34" charset="0"/>
              <a:buChar char="•"/>
            </a:pPr>
            <a:r>
              <a:rPr lang="en-US" sz="2400" dirty="0" smtClean="0"/>
              <a:t>The Salzburgers were from Salzburg, Germany. They first arrived in Georgia in 1733.</a:t>
            </a:r>
          </a:p>
          <a:p>
            <a:pPr marR="0" algn="l">
              <a:lnSpc>
                <a:spcPct val="108072"/>
              </a:lnSpc>
              <a:spcBef>
                <a:spcPts val="2406"/>
              </a:spcBef>
              <a:spcAft>
                <a:spcPts val="0"/>
              </a:spcAft>
            </a:pPr>
            <a:r>
              <a:rPr lang="en-US" sz="2400" b="1" dirty="0" smtClean="0">
                <a:solidFill>
                  <a:srgbClr val="000000"/>
                </a:solidFill>
                <a:latin typeface="Arial"/>
                <a:ea typeface="Arial"/>
                <a:cs typeface="Arial"/>
                <a:sym typeface="Arial"/>
              </a:rPr>
              <a:t>Why did they come to Georgia?</a:t>
            </a:r>
          </a:p>
          <a:p>
            <a:pPr marL="342900" marR="0" indent="-342900" algn="l">
              <a:lnSpc>
                <a:spcPct val="108072"/>
              </a:lnSpc>
              <a:spcBef>
                <a:spcPts val="2406"/>
              </a:spcBef>
              <a:spcAft>
                <a:spcPts val="0"/>
              </a:spcAft>
              <a:buFont typeface="Arial" panose="020B0604020202020204" pitchFamily="34" charset="0"/>
              <a:buChar char="•"/>
            </a:pPr>
            <a:r>
              <a:rPr lang="en-US" sz="2400" dirty="0" smtClean="0"/>
              <a:t>The Salzburgers were Protestants, but Germany was controlled and governed by Catholics. Protestants and Catholics are considered Christians.</a:t>
            </a:r>
          </a:p>
          <a:p>
            <a:pPr marL="342900" marR="0" indent="-342900" algn="l">
              <a:lnSpc>
                <a:spcPct val="108072"/>
              </a:lnSpc>
              <a:spcBef>
                <a:spcPts val="2406"/>
              </a:spcBef>
              <a:spcAft>
                <a:spcPts val="0"/>
              </a:spcAft>
              <a:buFont typeface="Arial" panose="020B0604020202020204" pitchFamily="34" charset="0"/>
              <a:buChar char="•"/>
            </a:pPr>
            <a:r>
              <a:rPr lang="en-US" sz="2400" dirty="0" smtClean="0">
                <a:solidFill>
                  <a:srgbClr val="000000"/>
                </a:solidFill>
                <a:latin typeface="Arial"/>
                <a:ea typeface="Arial"/>
                <a:cs typeface="Arial"/>
                <a:sym typeface="Arial"/>
              </a:rPr>
              <a:t>They moved to Georgia to escape religious persecution; there were differences in religious beliefs between the Protestants and Catholics.</a:t>
            </a:r>
          </a:p>
          <a:p>
            <a:pPr marL="342900" marR="0" indent="-342900" algn="l">
              <a:lnSpc>
                <a:spcPct val="108072"/>
              </a:lnSpc>
              <a:spcBef>
                <a:spcPts val="2406"/>
              </a:spcBef>
              <a:spcAft>
                <a:spcPts val="0"/>
              </a:spcAft>
              <a:buFont typeface="Arial" panose="020B0604020202020204" pitchFamily="34" charset="0"/>
              <a:buChar char="•"/>
            </a:pPr>
            <a:r>
              <a:rPr lang="en-US" sz="2400" dirty="0" smtClean="0"/>
              <a:t>They were free to practice their religion in Georgia.</a:t>
            </a:r>
            <a:endParaRPr lang="en-US" sz="2400" dirty="0" smtClean="0">
              <a:solidFill>
                <a:srgbClr val="000000"/>
              </a:solidFill>
              <a:latin typeface="Arial"/>
              <a:ea typeface="Arial"/>
              <a:cs typeface="Arial"/>
              <a:sym typeface="Arial"/>
            </a:endParaRPr>
          </a:p>
          <a:p>
            <a:pPr marL="342900" marR="0" indent="-342900" algn="l">
              <a:lnSpc>
                <a:spcPct val="108072"/>
              </a:lnSpc>
              <a:spcBef>
                <a:spcPts val="2406"/>
              </a:spcBef>
              <a:spcAft>
                <a:spcPts val="0"/>
              </a:spcAft>
              <a:buFont typeface="Arial" panose="020B0604020202020204" pitchFamily="34" charset="0"/>
              <a:buChar char="•"/>
            </a:pPr>
            <a:r>
              <a:rPr lang="en-US" sz="2400" dirty="0" smtClean="0"/>
              <a:t>The Salzburgers were led by John Martin Bolzius.</a:t>
            </a:r>
          </a:p>
          <a:p>
            <a:pPr marL="342900" marR="0" indent="-342900" algn="l">
              <a:lnSpc>
                <a:spcPct val="108072"/>
              </a:lnSpc>
              <a:spcBef>
                <a:spcPts val="2406"/>
              </a:spcBef>
              <a:spcAft>
                <a:spcPts val="0"/>
              </a:spcAft>
              <a:buFont typeface="Arial" panose="020B0604020202020204" pitchFamily="34" charset="0"/>
              <a:buChar char="•"/>
            </a:pPr>
            <a:endParaRPr sz="2400" dirty="0">
              <a:solidFill>
                <a:srgbClr val="000000"/>
              </a:solidFill>
              <a:latin typeface="Arial"/>
              <a:ea typeface="Arial"/>
              <a:cs typeface="Arial"/>
              <a:sym typeface="Arial"/>
            </a:endParaRPr>
          </a:p>
        </p:txBody>
      </p:sp>
      <p:pic>
        <p:nvPicPr>
          <p:cNvPr id="87" name="Shape 87"/>
          <p:cNvPicPr preferRelativeResize="0"/>
          <p:nvPr/>
        </p:nvPicPr>
        <p:blipFill>
          <a:blip r:embed="rId4">
            <a:alphaModFix/>
          </a:blip>
          <a:stretch>
            <a:fillRect/>
          </a:stretch>
        </p:blipFill>
        <p:spPr>
          <a:xfrm>
            <a:off x="2264825" y="423325"/>
            <a:ext cx="42325" cy="6974400"/>
          </a:xfrm>
          <a:prstGeom prst="rect">
            <a:avLst/>
          </a:prstGeom>
          <a:noFill/>
          <a:ln>
            <a:noFill/>
          </a:ln>
        </p:spPr>
      </p:pic>
    </p:spTree>
    <p:extLst>
      <p:ext uri="{BB962C8B-B14F-4D97-AF65-F5344CB8AC3E}">
        <p14:creationId xmlns:p14="http://schemas.microsoft.com/office/powerpoint/2010/main" val="413121197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idx="4294967295"/>
          </p:nvPr>
        </p:nvSpPr>
        <p:spPr>
          <a:xfrm>
            <a:off x="102300" y="2662943"/>
            <a:ext cx="2157575" cy="118494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2000" b="1" dirty="0" smtClean="0">
                <a:solidFill>
                  <a:srgbClr val="000000"/>
                </a:solidFill>
                <a:latin typeface="Arial"/>
                <a:ea typeface="Arial"/>
                <a:cs typeface="Arial"/>
                <a:sym typeface="Arial"/>
              </a:rPr>
              <a:t>Salzburgers</a:t>
            </a:r>
            <a:br>
              <a:rPr lang="en-US" sz="2000" b="1" dirty="0" smtClean="0">
                <a:solidFill>
                  <a:srgbClr val="000000"/>
                </a:solidFill>
                <a:latin typeface="Arial"/>
                <a:ea typeface="Arial"/>
                <a:cs typeface="Arial"/>
                <a:sym typeface="Arial"/>
              </a:rPr>
            </a:br>
            <a:r>
              <a:rPr lang="en-US" sz="2000" b="1" dirty="0" smtClean="0"/>
              <a:t>in </a:t>
            </a:r>
            <a:br>
              <a:rPr lang="en-US" sz="2000" b="1" dirty="0" smtClean="0"/>
            </a:br>
            <a:r>
              <a:rPr lang="en-US" sz="2000" b="1" dirty="0" smtClean="0"/>
              <a:t>Georgia</a:t>
            </a:r>
            <a:endParaRPr lang="en-US" sz="2000" dirty="0">
              <a:solidFill>
                <a:srgbClr val="000000"/>
              </a:solidFill>
              <a:latin typeface="Arial"/>
              <a:ea typeface="Arial"/>
              <a:cs typeface="Arial"/>
              <a:sym typeface="Arial"/>
            </a:endParaRPr>
          </a:p>
        </p:txBody>
      </p:sp>
      <p:sp>
        <p:nvSpPr>
          <p:cNvPr id="86" name="Shape 86"/>
          <p:cNvSpPr txBox="1">
            <a:spLocks noGrp="1"/>
          </p:cNvSpPr>
          <p:nvPr>
            <p:ph type="body" idx="4294967295"/>
          </p:nvPr>
        </p:nvSpPr>
        <p:spPr>
          <a:xfrm>
            <a:off x="2472950" y="474475"/>
            <a:ext cx="7491575" cy="6003631"/>
          </a:xfrm>
          <a:prstGeom prst="rect">
            <a:avLst/>
          </a:prstGeom>
          <a:noFill/>
          <a:ln>
            <a:noFill/>
          </a:ln>
        </p:spPr>
        <p:txBody>
          <a:bodyPr lIns="38100" tIns="38100" rIns="38100" bIns="38100" anchor="t" anchorCtr="0">
            <a:spAutoFit/>
          </a:bodyPr>
          <a:lstStyle/>
          <a:p>
            <a:pPr marR="0" algn="l">
              <a:lnSpc>
                <a:spcPct val="108072"/>
              </a:lnSpc>
              <a:spcBef>
                <a:spcPts val="2406"/>
              </a:spcBef>
              <a:spcAft>
                <a:spcPts val="0"/>
              </a:spcAft>
            </a:pPr>
            <a:r>
              <a:rPr lang="en-US" sz="2400" b="1" dirty="0" smtClean="0">
                <a:solidFill>
                  <a:srgbClr val="000000"/>
                </a:solidFill>
                <a:latin typeface="Arial"/>
                <a:ea typeface="Arial"/>
                <a:cs typeface="Arial"/>
                <a:sym typeface="Arial"/>
              </a:rPr>
              <a:t>What was their impact on Georgia?</a:t>
            </a:r>
          </a:p>
          <a:p>
            <a:pPr marL="342900" lvl="0" indent="-342900">
              <a:lnSpc>
                <a:spcPct val="108072"/>
              </a:lnSpc>
              <a:spcBef>
                <a:spcPts val="2406"/>
              </a:spcBef>
              <a:buFont typeface="Arial" panose="020B0604020202020204" pitchFamily="34" charset="0"/>
              <a:buChar char="•"/>
            </a:pPr>
            <a:r>
              <a:rPr lang="en-US" sz="2400" dirty="0" smtClean="0"/>
              <a:t>The Salzburgers arrived</a:t>
            </a:r>
            <a:r>
              <a:rPr lang="en-US" sz="2400" dirty="0"/>
              <a:t>, and settled a town called Ebenezer, about 25 miles from Savannah. </a:t>
            </a:r>
            <a:endParaRPr lang="en-US" sz="2400" dirty="0" smtClean="0"/>
          </a:p>
          <a:p>
            <a:pPr marL="342900" lvl="0" indent="-342900">
              <a:lnSpc>
                <a:spcPct val="108072"/>
              </a:lnSpc>
              <a:spcBef>
                <a:spcPts val="2406"/>
              </a:spcBef>
              <a:buFont typeface="Arial" panose="020B0604020202020204" pitchFamily="34" charset="0"/>
              <a:buChar char="•"/>
            </a:pPr>
            <a:r>
              <a:rPr lang="en-US" sz="2400" dirty="0" smtClean="0"/>
              <a:t>Ebenezer means “Rock of Help.”</a:t>
            </a:r>
            <a:endParaRPr lang="en-US" sz="2400" dirty="0"/>
          </a:p>
          <a:p>
            <a:pPr marL="342900" lvl="0" indent="-342900">
              <a:lnSpc>
                <a:spcPct val="108072"/>
              </a:lnSpc>
              <a:spcBef>
                <a:spcPts val="2406"/>
              </a:spcBef>
              <a:buFont typeface="Arial" panose="020B0604020202020204" pitchFamily="34" charset="0"/>
              <a:buChar char="•"/>
            </a:pPr>
            <a:r>
              <a:rPr lang="en-US" sz="2400" dirty="0" smtClean="0"/>
              <a:t>Three </a:t>
            </a:r>
            <a:r>
              <a:rPr lang="en-US" sz="2400" dirty="0"/>
              <a:t>years later they moved to Red Bluff and settled New Ebenezer because there was little water and the soil quality was poor (could not grow crops). </a:t>
            </a:r>
            <a:endParaRPr lang="en-US" sz="2400" dirty="0" smtClean="0"/>
          </a:p>
          <a:p>
            <a:pPr marL="342900" lvl="0" indent="-342900">
              <a:lnSpc>
                <a:spcPct val="108072"/>
              </a:lnSpc>
              <a:spcBef>
                <a:spcPts val="2406"/>
              </a:spcBef>
              <a:buFont typeface="Arial" panose="020B0604020202020204" pitchFamily="34" charset="0"/>
              <a:buChar char="•"/>
            </a:pPr>
            <a:r>
              <a:rPr lang="en-US" sz="2400" dirty="0" smtClean="0"/>
              <a:t>They planted mulberry trees from growth of silkworms and to make silk.</a:t>
            </a:r>
            <a:endParaRPr lang="en-US" sz="2400" dirty="0"/>
          </a:p>
          <a:p>
            <a:pPr marL="342900" marR="0" indent="-342900" algn="l">
              <a:lnSpc>
                <a:spcPct val="108072"/>
              </a:lnSpc>
              <a:spcBef>
                <a:spcPts val="2406"/>
              </a:spcBef>
              <a:spcAft>
                <a:spcPts val="0"/>
              </a:spcAft>
              <a:buFont typeface="Arial" panose="020B0604020202020204" pitchFamily="34" charset="0"/>
              <a:buChar char="•"/>
            </a:pPr>
            <a:endParaRPr sz="2400" dirty="0">
              <a:solidFill>
                <a:srgbClr val="000000"/>
              </a:solidFill>
              <a:latin typeface="Arial"/>
              <a:ea typeface="Arial"/>
              <a:cs typeface="Arial"/>
              <a:sym typeface="Arial"/>
            </a:endParaRPr>
          </a:p>
        </p:txBody>
      </p:sp>
      <p:pic>
        <p:nvPicPr>
          <p:cNvPr id="87" name="Shape 87"/>
          <p:cNvPicPr preferRelativeResize="0"/>
          <p:nvPr/>
        </p:nvPicPr>
        <p:blipFill>
          <a:blip r:embed="rId4">
            <a:alphaModFix/>
          </a:blip>
          <a:stretch>
            <a:fillRect/>
          </a:stretch>
        </p:blipFill>
        <p:spPr>
          <a:xfrm>
            <a:off x="2264825" y="423325"/>
            <a:ext cx="42325" cy="6974400"/>
          </a:xfrm>
          <a:prstGeom prst="rect">
            <a:avLst/>
          </a:prstGeom>
          <a:noFill/>
          <a:ln>
            <a:noFill/>
          </a:ln>
        </p:spPr>
      </p:pic>
    </p:spTree>
    <p:extLst>
      <p:ext uri="{BB962C8B-B14F-4D97-AF65-F5344CB8AC3E}">
        <p14:creationId xmlns:p14="http://schemas.microsoft.com/office/powerpoint/2010/main" val="116225965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title" idx="4294967295"/>
          </p:nvPr>
        </p:nvSpPr>
        <p:spPr>
          <a:xfrm>
            <a:off x="102300" y="2662943"/>
            <a:ext cx="2157575" cy="118494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2000" b="1" dirty="0" smtClean="0">
                <a:solidFill>
                  <a:srgbClr val="000000"/>
                </a:solidFill>
                <a:latin typeface="Arial"/>
                <a:ea typeface="Arial"/>
                <a:cs typeface="Arial"/>
                <a:sym typeface="Arial"/>
              </a:rPr>
              <a:t>Salzburgers</a:t>
            </a:r>
            <a:br>
              <a:rPr lang="en-US" sz="2000" b="1" dirty="0" smtClean="0">
                <a:solidFill>
                  <a:srgbClr val="000000"/>
                </a:solidFill>
                <a:latin typeface="Arial"/>
                <a:ea typeface="Arial"/>
                <a:cs typeface="Arial"/>
                <a:sym typeface="Arial"/>
              </a:rPr>
            </a:br>
            <a:r>
              <a:rPr lang="en-US" sz="2000" b="1" dirty="0" smtClean="0"/>
              <a:t>in </a:t>
            </a:r>
            <a:br>
              <a:rPr lang="en-US" sz="2000" b="1" dirty="0" smtClean="0"/>
            </a:br>
            <a:r>
              <a:rPr lang="en-US" sz="2000" b="1" dirty="0" smtClean="0"/>
              <a:t>Georgia</a:t>
            </a:r>
            <a:endParaRPr lang="en-US" sz="2000" dirty="0">
              <a:solidFill>
                <a:srgbClr val="000000"/>
              </a:solidFill>
              <a:latin typeface="Arial"/>
              <a:ea typeface="Arial"/>
              <a:cs typeface="Arial"/>
              <a:sym typeface="Arial"/>
            </a:endParaRPr>
          </a:p>
        </p:txBody>
      </p:sp>
      <p:sp>
        <p:nvSpPr>
          <p:cNvPr id="86" name="Shape 86"/>
          <p:cNvSpPr txBox="1">
            <a:spLocks noGrp="1"/>
          </p:cNvSpPr>
          <p:nvPr>
            <p:ph type="body" idx="4294967295"/>
          </p:nvPr>
        </p:nvSpPr>
        <p:spPr>
          <a:xfrm>
            <a:off x="2472950" y="474475"/>
            <a:ext cx="7491575" cy="3704091"/>
          </a:xfrm>
          <a:prstGeom prst="rect">
            <a:avLst/>
          </a:prstGeom>
          <a:noFill/>
          <a:ln>
            <a:noFill/>
          </a:ln>
        </p:spPr>
        <p:txBody>
          <a:bodyPr lIns="38100" tIns="38100" rIns="38100" bIns="38100" anchor="t" anchorCtr="0">
            <a:spAutoFit/>
          </a:bodyPr>
          <a:lstStyle/>
          <a:p>
            <a:pPr marL="381000" lvl="0" indent="-220133">
              <a:lnSpc>
                <a:spcPct val="107812"/>
              </a:lnSpc>
              <a:spcBef>
                <a:spcPts val="1198"/>
              </a:spcBef>
              <a:buClr>
                <a:srgbClr val="000000"/>
              </a:buClr>
              <a:buSzPct val="98765"/>
              <a:buFont typeface="Arial"/>
              <a:buChar char="●"/>
            </a:pPr>
            <a:r>
              <a:rPr lang="en-US" sz="2400" dirty="0" smtClean="0"/>
              <a:t>Oglethorpe </a:t>
            </a:r>
            <a:r>
              <a:rPr lang="en-US" sz="2400" dirty="0"/>
              <a:t>and Chief Tomochichi returned from a trip to England in 1736 with 300 more settlers, including German </a:t>
            </a:r>
            <a:r>
              <a:rPr lang="en-US" sz="2400" dirty="0" err="1" smtClean="0"/>
              <a:t>Morivans</a:t>
            </a:r>
            <a:r>
              <a:rPr lang="en-US" sz="2400" dirty="0" smtClean="0"/>
              <a:t> </a:t>
            </a:r>
            <a:r>
              <a:rPr lang="en-US" sz="2400" dirty="0"/>
              <a:t>from Salzburg and Saxony. Religious leaders John and Charles Wesley also arrived in Georgia. </a:t>
            </a:r>
          </a:p>
          <a:p>
            <a:pPr marL="762000" lvl="1" indent="-191911">
              <a:lnSpc>
                <a:spcPct val="108125"/>
              </a:lnSpc>
              <a:spcBef>
                <a:spcPts val="1000"/>
              </a:spcBef>
              <a:buClr>
                <a:srgbClr val="000000"/>
              </a:buClr>
              <a:buSzPct val="101010"/>
              <a:buFont typeface="Courier New"/>
              <a:buChar char="o"/>
            </a:pPr>
            <a:r>
              <a:rPr lang="en-US" sz="2400" dirty="0"/>
              <a:t>John Wesley was the founder of the Methodist church. </a:t>
            </a:r>
          </a:p>
          <a:p>
            <a:pPr marL="342900" marR="0" indent="-342900" algn="l">
              <a:lnSpc>
                <a:spcPct val="108072"/>
              </a:lnSpc>
              <a:spcBef>
                <a:spcPts val="2406"/>
              </a:spcBef>
              <a:spcAft>
                <a:spcPts val="0"/>
              </a:spcAft>
              <a:buFont typeface="Arial" panose="020B0604020202020204" pitchFamily="34" charset="0"/>
              <a:buChar char="•"/>
            </a:pPr>
            <a:endParaRPr sz="2400" dirty="0">
              <a:solidFill>
                <a:srgbClr val="000000"/>
              </a:solidFill>
              <a:latin typeface="Arial"/>
              <a:ea typeface="Arial"/>
              <a:cs typeface="Arial"/>
              <a:sym typeface="Arial"/>
            </a:endParaRPr>
          </a:p>
        </p:txBody>
      </p:sp>
      <p:pic>
        <p:nvPicPr>
          <p:cNvPr id="87" name="Shape 87"/>
          <p:cNvPicPr preferRelativeResize="0"/>
          <p:nvPr/>
        </p:nvPicPr>
        <p:blipFill>
          <a:blip r:embed="rId4">
            <a:alphaModFix/>
          </a:blip>
          <a:stretch>
            <a:fillRect/>
          </a:stretch>
        </p:blipFill>
        <p:spPr>
          <a:xfrm>
            <a:off x="2264825" y="423325"/>
            <a:ext cx="42325" cy="6974400"/>
          </a:xfrm>
          <a:prstGeom prst="rect">
            <a:avLst/>
          </a:prstGeom>
          <a:noFill/>
          <a:ln>
            <a:noFill/>
          </a:ln>
        </p:spPr>
      </p:pic>
    </p:spTree>
    <p:extLst>
      <p:ext uri="{BB962C8B-B14F-4D97-AF65-F5344CB8AC3E}">
        <p14:creationId xmlns:p14="http://schemas.microsoft.com/office/powerpoint/2010/main" val="177638706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Shape 92"/>
          <p:cNvPicPr preferRelativeResize="0"/>
          <p:nvPr/>
        </p:nvPicPr>
        <p:blipFill>
          <a:blip r:embed="rId4">
            <a:alphaModFix/>
          </a:blip>
          <a:stretch>
            <a:fillRect/>
          </a:stretch>
        </p:blipFill>
        <p:spPr>
          <a:xfrm>
            <a:off x="592650" y="931325"/>
            <a:ext cx="8858250" cy="584197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pic>
        <p:nvPicPr>
          <p:cNvPr id="97" name="Shape 97"/>
          <p:cNvPicPr preferRelativeResize="0"/>
          <p:nvPr/>
        </p:nvPicPr>
        <p:blipFill>
          <a:blip r:embed="rId4">
            <a:alphaModFix/>
          </a:blip>
          <a:stretch>
            <a:fillRect/>
          </a:stretch>
        </p:blipFill>
        <p:spPr>
          <a:xfrm>
            <a:off x="0" y="3669445"/>
            <a:ext cx="10096500" cy="3534825"/>
          </a:xfrm>
          <a:prstGeom prst="rect">
            <a:avLst/>
          </a:prstGeom>
          <a:noFill/>
          <a:ln>
            <a:noFill/>
          </a:ln>
        </p:spPr>
      </p:pic>
      <p:sp>
        <p:nvSpPr>
          <p:cNvPr id="98" name="Shape 98"/>
          <p:cNvSpPr txBox="1">
            <a:spLocks noGrp="1"/>
          </p:cNvSpPr>
          <p:nvPr>
            <p:ph type="title"/>
          </p:nvPr>
        </p:nvSpPr>
        <p:spPr>
          <a:xfrm>
            <a:off x="610300" y="356300"/>
            <a:ext cx="9015574" cy="3969543"/>
          </a:xfrm>
          <a:prstGeom prst="rect">
            <a:avLst/>
          </a:prstGeom>
          <a:noFill/>
          <a:ln>
            <a:noFill/>
          </a:ln>
        </p:spPr>
        <p:txBody>
          <a:bodyPr lIns="38100" tIns="38100" rIns="38100" bIns="38100" anchor="ctr" anchorCtr="0">
            <a:spAutoFit/>
          </a:bodyPr>
          <a:lstStyle/>
          <a:p>
            <a:pPr marL="0" marR="0" indent="0" algn="ctr">
              <a:lnSpc>
                <a:spcPct val="120000"/>
              </a:lnSpc>
              <a:spcBef>
                <a:spcPts val="0"/>
              </a:spcBef>
              <a:spcAft>
                <a:spcPts val="0"/>
              </a:spcAft>
              <a:buNone/>
            </a:pPr>
            <a:r>
              <a:rPr lang="en-US" sz="4444" b="1" dirty="0">
                <a:solidFill>
                  <a:srgbClr val="000000"/>
                </a:solidFill>
                <a:latin typeface="Arial"/>
                <a:ea typeface="Arial"/>
                <a:cs typeface="Arial"/>
                <a:sym typeface="Arial"/>
              </a:rPr>
              <a:t>Ebenezer, Georgia, under construction by the Salzburgers, February/March 1734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txBox="1"/>
          <p:nvPr/>
        </p:nvSpPr>
        <p:spPr>
          <a:xfrm>
            <a:off x="271625" y="24675"/>
            <a:ext cx="4951574" cy="6476132"/>
          </a:xfrm>
          <a:prstGeom prst="rect">
            <a:avLst/>
          </a:prstGeom>
          <a:noFill/>
          <a:ln>
            <a:noFill/>
          </a:ln>
        </p:spPr>
        <p:txBody>
          <a:bodyPr lIns="38100" tIns="38100" rIns="38100" bIns="38100" anchor="t" anchorCtr="0">
            <a:spAutoFit/>
          </a:bodyPr>
          <a:lstStyle/>
          <a:p>
            <a:pPr marL="0" marR="0" indent="0" algn="l">
              <a:lnSpc>
                <a:spcPct val="120138"/>
              </a:lnSpc>
              <a:spcBef>
                <a:spcPts val="0"/>
              </a:spcBef>
              <a:spcAft>
                <a:spcPts val="0"/>
              </a:spcAft>
              <a:buNone/>
            </a:pPr>
            <a:endParaRPr sz="2000" dirty="0">
              <a:solidFill>
                <a:srgbClr val="000000"/>
              </a:solidFill>
              <a:latin typeface="Arial"/>
              <a:ea typeface="Arial"/>
              <a:cs typeface="Arial"/>
              <a:sym typeface="Arial"/>
            </a:endParaRPr>
          </a:p>
          <a:p>
            <a:pPr marL="0" marR="0" indent="0" algn="l">
              <a:lnSpc>
                <a:spcPct val="120138"/>
              </a:lnSpc>
              <a:spcBef>
                <a:spcPts val="0"/>
              </a:spcBef>
              <a:spcAft>
                <a:spcPts val="0"/>
              </a:spcAft>
              <a:buNone/>
            </a:pPr>
            <a:r>
              <a:rPr lang="en-US" sz="2000" b="1" dirty="0">
                <a:solidFill>
                  <a:srgbClr val="000000"/>
                </a:solidFill>
                <a:latin typeface="Arial"/>
                <a:ea typeface="Arial"/>
                <a:cs typeface="Arial"/>
                <a:sym typeface="Arial"/>
              </a:rPr>
              <a:t>E B E N E Z E R </a:t>
            </a:r>
          </a:p>
          <a:p>
            <a:pPr marL="0" marR="0" indent="0" algn="l">
              <a:lnSpc>
                <a:spcPct val="120138"/>
              </a:lnSpc>
              <a:spcBef>
                <a:spcPts val="0"/>
              </a:spcBef>
              <a:spcAft>
                <a:spcPts val="0"/>
              </a:spcAft>
              <a:buNone/>
            </a:pPr>
            <a:r>
              <a:rPr lang="en-US" sz="2000" dirty="0">
                <a:solidFill>
                  <a:srgbClr val="000000"/>
                </a:solidFill>
                <a:latin typeface="Arial"/>
                <a:ea typeface="Arial"/>
                <a:cs typeface="Arial"/>
                <a:sym typeface="Arial"/>
              </a:rPr>
              <a:t>(“Rock of Help”) </a:t>
            </a:r>
          </a:p>
          <a:p>
            <a:pPr marL="0" marR="0" indent="0" algn="l">
              <a:lnSpc>
                <a:spcPct val="120138"/>
              </a:lnSpc>
              <a:spcBef>
                <a:spcPts val="0"/>
              </a:spcBef>
              <a:spcAft>
                <a:spcPts val="0"/>
              </a:spcAft>
              <a:buNone/>
            </a:pPr>
            <a:r>
              <a:rPr lang="en-US" sz="1600" b="1" dirty="0">
                <a:solidFill>
                  <a:srgbClr val="000000"/>
                </a:solidFill>
                <a:latin typeface="Arial"/>
                <a:ea typeface="Arial"/>
                <a:cs typeface="Arial"/>
                <a:sym typeface="Arial"/>
              </a:rPr>
              <a:t>A Refuge for German Protestants in Georgia, founded 1734 </a:t>
            </a:r>
          </a:p>
          <a:p>
            <a:pPr marL="0" marR="0" indent="0" algn="l">
              <a:lnSpc>
                <a:spcPct val="120138"/>
              </a:lnSpc>
              <a:spcBef>
                <a:spcPts val="0"/>
              </a:spcBef>
              <a:spcAft>
                <a:spcPts val="0"/>
              </a:spcAft>
              <a:buNone/>
            </a:pPr>
            <a:r>
              <a:rPr lang="en-US" sz="1600" dirty="0">
                <a:solidFill>
                  <a:srgbClr val="000000"/>
                </a:solidFill>
                <a:latin typeface="Arial"/>
                <a:ea typeface="Arial"/>
                <a:cs typeface="Arial"/>
                <a:sym typeface="Arial"/>
              </a:rPr>
              <a:t>as described in the journals of leaders Rev. Johann Martin Bolzius and Philip Georg Friedrich von Reck </a:t>
            </a:r>
          </a:p>
          <a:p>
            <a:pPr marL="0" marR="0" indent="0" algn="l">
              <a:lnSpc>
                <a:spcPct val="120138"/>
              </a:lnSpc>
              <a:spcBef>
                <a:spcPts val="0"/>
              </a:spcBef>
              <a:spcAft>
                <a:spcPts val="0"/>
              </a:spcAft>
              <a:buNone/>
            </a:pPr>
            <a:r>
              <a:rPr lang="en-US" sz="1600" dirty="0">
                <a:solidFill>
                  <a:srgbClr val="000000"/>
                </a:solidFill>
                <a:latin typeface="Arial"/>
                <a:ea typeface="Arial"/>
                <a:cs typeface="Arial"/>
                <a:sym typeface="Arial"/>
              </a:rPr>
              <a:t>In 1734, just a year after Georgia had been founded by James Oglethorpe, a group of German Protestants arrived to create a new town, Ebenezer, as a refuge for Lutherans expelled from Catholic-controlled Salzburg (in the Alps Mountains in present-day Austria). Its leaders included Rev. Johann Martin Bolzius and Philip Georg Friedrich von Reck, whose journals are excerpted here, along with several of von Reck’s drawings. Because the first town was poorly sited⎯too far from the coast and river trans-portation⎯a second town, New Ebenezer, was built two years later on the Savannah River. The town flourished until it was destroyed by the British during the Revolutionary War. </a:t>
            </a:r>
          </a:p>
        </p:txBody>
      </p:sp>
      <p:pic>
        <p:nvPicPr>
          <p:cNvPr id="104" name="Shape 104"/>
          <p:cNvPicPr preferRelativeResize="0"/>
          <p:nvPr/>
        </p:nvPicPr>
        <p:blipFill>
          <a:blip r:embed="rId4">
            <a:alphaModFix/>
          </a:blip>
          <a:stretch>
            <a:fillRect/>
          </a:stretch>
        </p:blipFill>
        <p:spPr>
          <a:xfrm>
            <a:off x="5281075" y="253975"/>
            <a:ext cx="4720150" cy="2709325"/>
          </a:xfrm>
          <a:prstGeom prst="rect">
            <a:avLst/>
          </a:prstGeom>
          <a:noFill/>
          <a:ln>
            <a:noFill/>
          </a:ln>
        </p:spPr>
      </p:pic>
      <p:pic>
        <p:nvPicPr>
          <p:cNvPr id="105" name="Shape 105"/>
          <p:cNvPicPr preferRelativeResize="0"/>
          <p:nvPr/>
        </p:nvPicPr>
        <p:blipFill>
          <a:blip r:embed="rId5">
            <a:alphaModFix/>
          </a:blip>
          <a:stretch>
            <a:fillRect/>
          </a:stretch>
        </p:blipFill>
        <p:spPr>
          <a:xfrm>
            <a:off x="5281075" y="3301975"/>
            <a:ext cx="4751899" cy="34713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pic>
        <p:nvPicPr>
          <p:cNvPr id="110" name="Shape 110"/>
          <p:cNvPicPr preferRelativeResize="0"/>
          <p:nvPr/>
        </p:nvPicPr>
        <p:blipFill>
          <a:blip r:embed="rId4">
            <a:alphaModFix/>
          </a:blip>
          <a:stretch>
            <a:fillRect/>
          </a:stretch>
        </p:blipFill>
        <p:spPr>
          <a:xfrm>
            <a:off x="1333500" y="0"/>
            <a:ext cx="7630575" cy="5185824"/>
          </a:xfrm>
          <a:prstGeom prst="rect">
            <a:avLst/>
          </a:prstGeom>
          <a:noFill/>
          <a:ln>
            <a:noFill/>
          </a:ln>
        </p:spPr>
      </p:pic>
      <p:sp>
        <p:nvSpPr>
          <p:cNvPr id="111" name="Shape 111"/>
          <p:cNvSpPr txBox="1"/>
          <p:nvPr/>
        </p:nvSpPr>
        <p:spPr>
          <a:xfrm>
            <a:off x="272349" y="5185824"/>
            <a:ext cx="9752875" cy="1991774"/>
          </a:xfrm>
          <a:prstGeom prst="rect">
            <a:avLst/>
          </a:prstGeom>
          <a:noFill/>
          <a:ln>
            <a:noFill/>
          </a:ln>
        </p:spPr>
        <p:txBody>
          <a:bodyPr lIns="38100" tIns="38100" rIns="38100" bIns="38100" anchor="t" anchorCtr="0">
            <a:spAutoFit/>
          </a:bodyPr>
          <a:lstStyle/>
          <a:p>
            <a:pPr marL="0" marR="0" indent="0" algn="l">
              <a:lnSpc>
                <a:spcPct val="120312"/>
              </a:lnSpc>
              <a:spcBef>
                <a:spcPts val="0"/>
              </a:spcBef>
              <a:spcAft>
                <a:spcPts val="0"/>
              </a:spcAft>
              <a:buNone/>
            </a:pPr>
            <a:r>
              <a:rPr lang="en-US" sz="1777" b="1" dirty="0">
                <a:solidFill>
                  <a:srgbClr val="000000"/>
                </a:solidFill>
                <a:latin typeface="Arial"/>
                <a:ea typeface="Arial"/>
                <a:cs typeface="Arial"/>
                <a:sym typeface="Arial"/>
              </a:rPr>
              <a:t>The Expulsion of the Salzburgers</a:t>
            </a:r>
            <a:r>
              <a:rPr lang="en-US" sz="1777" dirty="0">
                <a:solidFill>
                  <a:srgbClr val="000000"/>
                </a:solidFill>
                <a:latin typeface="Arial"/>
                <a:ea typeface="Arial"/>
                <a:cs typeface="Arial"/>
                <a:sym typeface="Arial"/>
              </a:rPr>
              <a:t> </a:t>
            </a:r>
            <a:br>
              <a:rPr lang="en-US" sz="1777" dirty="0">
                <a:solidFill>
                  <a:srgbClr val="000000"/>
                </a:solidFill>
                <a:latin typeface="Arial"/>
                <a:ea typeface="Arial"/>
                <a:cs typeface="Arial"/>
                <a:sym typeface="Arial"/>
              </a:rPr>
            </a:br>
            <a:r>
              <a:rPr lang="en-US" sz="1777" dirty="0">
                <a:solidFill>
                  <a:srgbClr val="000000"/>
                </a:solidFill>
                <a:latin typeface="Arial"/>
                <a:ea typeface="Arial"/>
                <a:cs typeface="Arial"/>
                <a:sym typeface="Arial"/>
              </a:rPr>
              <a:t>On October 31, 1731, the Catholic ruler of Salzburg, Austria, Archbishop Leopold von Firmian, issued an edict expelling as many as 20,000 Lutherans from his principality. Many property less Lutherans, given only eight days to leave their homes, froze to death as they drifted through the winter seeking sanctuary. The wealthier ones who were allowed three months to dispose of their property fared better. Some of these Salzburgers reached London, from whence they sailed to Georgia. Others found new homes in the Netherlands and East Prussia.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02300" y="2188166"/>
            <a:ext cx="2580900" cy="2642518"/>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3555" b="1" dirty="0">
                <a:solidFill>
                  <a:srgbClr val="000000"/>
                </a:solidFill>
                <a:latin typeface="Arial"/>
                <a:ea typeface="Arial"/>
                <a:cs typeface="Arial"/>
                <a:sym typeface="Arial"/>
              </a:rPr>
              <a:t>Highland Scots </a:t>
            </a:r>
            <a:r>
              <a:rPr lang="en-US" sz="3555" b="1" dirty="0" smtClean="0">
                <a:solidFill>
                  <a:srgbClr val="000000"/>
                </a:solidFill>
                <a:latin typeface="Arial"/>
                <a:ea typeface="Arial"/>
                <a:cs typeface="Arial"/>
                <a:sym typeface="Arial"/>
              </a:rPr>
              <a:t>Come </a:t>
            </a:r>
            <a:r>
              <a:rPr lang="en-US" sz="3555" b="1" dirty="0">
                <a:solidFill>
                  <a:srgbClr val="000000"/>
                </a:solidFill>
                <a:latin typeface="Arial"/>
                <a:ea typeface="Arial"/>
                <a:cs typeface="Arial"/>
                <a:sym typeface="Arial"/>
              </a:rPr>
              <a:t>to Georgia</a:t>
            </a:r>
          </a:p>
        </p:txBody>
      </p:sp>
      <p:sp>
        <p:nvSpPr>
          <p:cNvPr id="117" name="Shape 117"/>
          <p:cNvSpPr txBox="1">
            <a:spLocks noGrp="1"/>
          </p:cNvSpPr>
          <p:nvPr>
            <p:ph type="body" idx="1"/>
          </p:nvPr>
        </p:nvSpPr>
        <p:spPr>
          <a:xfrm>
            <a:off x="2726950" y="474475"/>
            <a:ext cx="7406900" cy="6556667"/>
          </a:xfrm>
          <a:prstGeom prst="rect">
            <a:avLst/>
          </a:prstGeom>
          <a:noFill/>
          <a:ln>
            <a:noFill/>
          </a:ln>
        </p:spPr>
        <p:txBody>
          <a:bodyPr lIns="38100" tIns="38100" rIns="38100" bIns="38100" anchor="t" anchorCtr="0">
            <a:spAutoFit/>
          </a:bodyPr>
          <a:lstStyle/>
          <a:p>
            <a:pPr marL="132645" marR="0" lvl="0" algn="l">
              <a:lnSpc>
                <a:spcPct val="120089"/>
              </a:lnSpc>
              <a:spcBef>
                <a:spcPts val="0"/>
              </a:spcBef>
              <a:spcAft>
                <a:spcPts val="0"/>
              </a:spcAft>
              <a:buClr>
                <a:srgbClr val="000000"/>
              </a:buClr>
              <a:buSzPct val="100358"/>
            </a:pPr>
            <a:r>
              <a:rPr lang="en-US" sz="2400" b="1" dirty="0" smtClean="0">
                <a:solidFill>
                  <a:srgbClr val="000000"/>
                </a:solidFill>
                <a:latin typeface="Arial"/>
                <a:ea typeface="Arial"/>
                <a:cs typeface="Arial"/>
                <a:sym typeface="Arial"/>
              </a:rPr>
              <a:t>Where were they from?</a:t>
            </a:r>
          </a:p>
          <a:p>
            <a:pPr marL="381000" marR="0" lvl="0" indent="-248355" algn="l">
              <a:lnSpc>
                <a:spcPct val="120089"/>
              </a:lnSpc>
              <a:spcBef>
                <a:spcPts val="0"/>
              </a:spcBef>
              <a:spcAft>
                <a:spcPts val="0"/>
              </a:spcAft>
              <a:buClr>
                <a:srgbClr val="000000"/>
              </a:buClr>
              <a:buSzPct val="100358"/>
              <a:buFont typeface="Arial"/>
              <a:buChar char="●"/>
            </a:pPr>
            <a:r>
              <a:rPr lang="en-US" sz="2400" dirty="0" smtClean="0"/>
              <a:t>The Highland Scots e</a:t>
            </a:r>
            <a:r>
              <a:rPr lang="en-US" sz="2400" dirty="0" smtClean="0">
                <a:solidFill>
                  <a:srgbClr val="000000"/>
                </a:solidFill>
                <a:latin typeface="Arial"/>
                <a:ea typeface="Arial"/>
                <a:cs typeface="Arial"/>
                <a:sym typeface="Arial"/>
              </a:rPr>
              <a:t>migrated </a:t>
            </a:r>
            <a:r>
              <a:rPr lang="en-US" sz="2400" dirty="0">
                <a:solidFill>
                  <a:srgbClr val="000000"/>
                </a:solidFill>
                <a:latin typeface="Arial"/>
                <a:ea typeface="Arial"/>
                <a:cs typeface="Arial"/>
                <a:sym typeface="Arial"/>
              </a:rPr>
              <a:t>from Scotland to the Georgia colony. </a:t>
            </a:r>
            <a:endParaRPr lang="en-US" sz="2400" dirty="0" smtClean="0">
              <a:solidFill>
                <a:srgbClr val="000000"/>
              </a:solidFill>
              <a:latin typeface="Arial"/>
              <a:ea typeface="Arial"/>
              <a:cs typeface="Arial"/>
              <a:sym typeface="Arial"/>
            </a:endParaRPr>
          </a:p>
          <a:p>
            <a:pPr marL="381000" marR="0" lvl="0" indent="-248355" algn="l">
              <a:lnSpc>
                <a:spcPct val="120089"/>
              </a:lnSpc>
              <a:spcBef>
                <a:spcPts val="0"/>
              </a:spcBef>
              <a:spcAft>
                <a:spcPts val="0"/>
              </a:spcAft>
              <a:buClr>
                <a:srgbClr val="000000"/>
              </a:buClr>
              <a:buSzPct val="100358"/>
              <a:buFont typeface="Arial"/>
              <a:buChar char="●"/>
            </a:pPr>
            <a:endParaRPr lang="en-US" sz="2400" dirty="0" smtClean="0">
              <a:solidFill>
                <a:srgbClr val="000000"/>
              </a:solidFill>
              <a:latin typeface="Arial"/>
              <a:ea typeface="Arial"/>
              <a:cs typeface="Arial"/>
              <a:sym typeface="Arial"/>
            </a:endParaRPr>
          </a:p>
          <a:p>
            <a:pPr marL="132645" marR="0" lvl="0" algn="l">
              <a:lnSpc>
                <a:spcPct val="120089"/>
              </a:lnSpc>
              <a:spcBef>
                <a:spcPts val="0"/>
              </a:spcBef>
              <a:spcAft>
                <a:spcPts val="0"/>
              </a:spcAft>
              <a:buClr>
                <a:srgbClr val="000000"/>
              </a:buClr>
              <a:buSzPct val="100358"/>
            </a:pPr>
            <a:r>
              <a:rPr lang="en-US" sz="2400" b="1" dirty="0" smtClean="0"/>
              <a:t>Why did they come to Georgia?</a:t>
            </a:r>
            <a:endParaRPr lang="en-US" sz="2400" b="1" dirty="0" smtClean="0">
              <a:solidFill>
                <a:srgbClr val="000000"/>
              </a:solidFill>
              <a:sym typeface="Arial"/>
            </a:endParaRPr>
          </a:p>
          <a:p>
            <a:pPr marL="381000" marR="0" lvl="0" indent="-248355" algn="l">
              <a:lnSpc>
                <a:spcPct val="120089"/>
              </a:lnSpc>
              <a:spcBef>
                <a:spcPts val="1406"/>
              </a:spcBef>
              <a:spcAft>
                <a:spcPts val="0"/>
              </a:spcAft>
              <a:buClr>
                <a:srgbClr val="000000"/>
              </a:buClr>
              <a:buSzPct val="100358"/>
              <a:buFont typeface="Arial"/>
              <a:buChar char="●"/>
            </a:pPr>
            <a:r>
              <a:rPr lang="en-US" sz="2400" dirty="0" smtClean="0">
                <a:solidFill>
                  <a:srgbClr val="000000"/>
                </a:solidFill>
                <a:latin typeface="Arial"/>
                <a:ea typeface="Arial"/>
                <a:cs typeface="Arial"/>
                <a:sym typeface="Arial"/>
              </a:rPr>
              <a:t>They </a:t>
            </a:r>
            <a:r>
              <a:rPr lang="en-US" sz="2400" dirty="0">
                <a:solidFill>
                  <a:srgbClr val="000000"/>
                </a:solidFill>
                <a:latin typeface="Arial"/>
                <a:ea typeface="Arial"/>
                <a:cs typeface="Arial"/>
                <a:sym typeface="Arial"/>
              </a:rPr>
              <a:t>came because James Oglethorpe promised them land. </a:t>
            </a:r>
            <a:endParaRPr lang="en-US" sz="2400" dirty="0" smtClean="0">
              <a:solidFill>
                <a:srgbClr val="000000"/>
              </a:solidFill>
              <a:latin typeface="Arial"/>
              <a:ea typeface="Arial"/>
              <a:cs typeface="Arial"/>
              <a:sym typeface="Arial"/>
            </a:endParaRPr>
          </a:p>
          <a:p>
            <a:pPr marL="381000" marR="0" lvl="0" indent="-248355" algn="l">
              <a:lnSpc>
                <a:spcPct val="120089"/>
              </a:lnSpc>
              <a:spcBef>
                <a:spcPts val="1406"/>
              </a:spcBef>
              <a:spcAft>
                <a:spcPts val="0"/>
              </a:spcAft>
              <a:buClr>
                <a:srgbClr val="000000"/>
              </a:buClr>
              <a:buSzPct val="100358"/>
              <a:buFont typeface="Arial"/>
              <a:buChar char="●"/>
            </a:pPr>
            <a:r>
              <a:rPr lang="en-US" sz="2400" dirty="0" smtClean="0"/>
              <a:t>They also came to escape persecution and for a better life.</a:t>
            </a:r>
            <a:endParaRPr lang="en-US" sz="2400" dirty="0">
              <a:solidFill>
                <a:srgbClr val="000000"/>
              </a:solidFill>
              <a:latin typeface="Arial"/>
              <a:ea typeface="Arial"/>
              <a:cs typeface="Arial"/>
              <a:sym typeface="Arial"/>
            </a:endParaRPr>
          </a:p>
          <a:p>
            <a:pPr marL="381000" marR="0" lvl="0" indent="-248355" algn="l">
              <a:lnSpc>
                <a:spcPct val="120089"/>
              </a:lnSpc>
              <a:spcBef>
                <a:spcPts val="1406"/>
              </a:spcBef>
              <a:spcAft>
                <a:spcPts val="0"/>
              </a:spcAft>
              <a:buClr>
                <a:srgbClr val="000000"/>
              </a:buClr>
              <a:buSzPct val="100358"/>
              <a:buFont typeface="Arial"/>
              <a:buChar char="●"/>
            </a:pPr>
            <a:r>
              <a:rPr lang="en-US" sz="2400" dirty="0">
                <a:solidFill>
                  <a:srgbClr val="000000"/>
                </a:solidFill>
                <a:latin typeface="Arial"/>
                <a:ea typeface="Arial"/>
                <a:cs typeface="Arial"/>
                <a:sym typeface="Arial"/>
              </a:rPr>
              <a:t>The Highland Scots were known to be some of the best soldiers in the world</a:t>
            </a:r>
            <a:r>
              <a:rPr lang="en-US" sz="2400" dirty="0" smtClean="0">
                <a:solidFill>
                  <a:srgbClr val="000000"/>
                </a:solidFill>
                <a:latin typeface="Arial"/>
                <a:ea typeface="Arial"/>
                <a:cs typeface="Arial"/>
                <a:sym typeface="Arial"/>
              </a:rPr>
              <a:t>. They were also hard workers.</a:t>
            </a:r>
            <a:endParaRPr lang="en-US" sz="2400" dirty="0">
              <a:solidFill>
                <a:srgbClr val="000000"/>
              </a:solidFill>
              <a:latin typeface="Arial"/>
              <a:ea typeface="Arial"/>
              <a:cs typeface="Arial"/>
              <a:sym typeface="Arial"/>
            </a:endParaRPr>
          </a:p>
          <a:p>
            <a:pPr marL="381000" marR="0" lvl="0" indent="-248355" algn="l">
              <a:lnSpc>
                <a:spcPct val="120089"/>
              </a:lnSpc>
              <a:spcBef>
                <a:spcPts val="1406"/>
              </a:spcBef>
              <a:spcAft>
                <a:spcPts val="0"/>
              </a:spcAft>
              <a:buClr>
                <a:srgbClr val="000000"/>
              </a:buClr>
              <a:buSzPct val="100358"/>
              <a:buFont typeface="Arial"/>
              <a:buChar char="●"/>
            </a:pPr>
            <a:r>
              <a:rPr lang="en-US" sz="2400" dirty="0">
                <a:solidFill>
                  <a:srgbClr val="000000"/>
                </a:solidFill>
                <a:latin typeface="Arial"/>
                <a:ea typeface="Arial"/>
                <a:cs typeface="Arial"/>
                <a:sym typeface="Arial"/>
              </a:rPr>
              <a:t>Settled in Darien, GA along the Altahama River</a:t>
            </a:r>
            <a:r>
              <a:rPr lang="en-US" sz="2400" dirty="0" smtClean="0">
                <a:solidFill>
                  <a:srgbClr val="000000"/>
                </a:solidFill>
                <a:latin typeface="Arial"/>
                <a:ea typeface="Arial"/>
                <a:cs typeface="Arial"/>
                <a:sym typeface="Arial"/>
              </a:rPr>
              <a:t>.</a:t>
            </a:r>
            <a:endParaRPr lang="en-US" sz="2400" dirty="0">
              <a:solidFill>
                <a:srgbClr val="000000"/>
              </a:solidFill>
              <a:latin typeface="Arial"/>
              <a:ea typeface="Arial"/>
              <a:cs typeface="Arial"/>
              <a:sym typeface="Arial"/>
            </a:endParaRPr>
          </a:p>
        </p:txBody>
      </p:sp>
      <p:pic>
        <p:nvPicPr>
          <p:cNvPr id="118" name="Shape 118"/>
          <p:cNvPicPr preferRelativeResize="0"/>
          <p:nvPr/>
        </p:nvPicPr>
        <p:blipFill>
          <a:blip r:embed="rId4">
            <a:alphaModFix/>
          </a:blip>
          <a:stretch>
            <a:fillRect/>
          </a:stretch>
        </p:blipFill>
        <p:spPr>
          <a:xfrm>
            <a:off x="2518825" y="338650"/>
            <a:ext cx="42325" cy="6974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10300" y="356300"/>
            <a:ext cx="9015574" cy="1633537"/>
          </a:xfrm>
          <a:prstGeom prst="rect">
            <a:avLst/>
          </a:prstGeom>
          <a:noFill/>
          <a:ln>
            <a:noFill/>
          </a:ln>
        </p:spPr>
        <p:txBody>
          <a:bodyPr lIns="38100" tIns="38100" rIns="38100" bIns="38100" anchor="ctr" anchorCtr="0">
            <a:spAutoFit/>
          </a:bodyPr>
          <a:lstStyle/>
          <a:p>
            <a:pPr marL="0" marR="0" indent="0" algn="ctr">
              <a:lnSpc>
                <a:spcPct val="120000"/>
              </a:lnSpc>
              <a:spcBef>
                <a:spcPts val="0"/>
              </a:spcBef>
              <a:spcAft>
                <a:spcPts val="0"/>
              </a:spcAft>
              <a:buNone/>
            </a:pPr>
            <a:r>
              <a:rPr lang="en-US" sz="4444" b="1" dirty="0">
                <a:solidFill>
                  <a:srgbClr val="000000"/>
                </a:solidFill>
                <a:latin typeface="Arial"/>
                <a:ea typeface="Arial"/>
                <a:cs typeface="Arial"/>
                <a:sym typeface="Arial"/>
              </a:rPr>
              <a:t>Set-Up Your Page &amp;</a:t>
            </a:r>
            <a:br>
              <a:rPr lang="en-US" sz="4444" b="1" dirty="0">
                <a:solidFill>
                  <a:srgbClr val="000000"/>
                </a:solidFill>
                <a:latin typeface="Arial"/>
                <a:ea typeface="Arial"/>
                <a:cs typeface="Arial"/>
                <a:sym typeface="Arial"/>
              </a:rPr>
            </a:br>
            <a:r>
              <a:rPr lang="en-US" sz="4444" b="1" dirty="0">
                <a:solidFill>
                  <a:srgbClr val="000000"/>
                </a:solidFill>
                <a:latin typeface="Arial"/>
                <a:ea typeface="Arial"/>
                <a:cs typeface="Arial"/>
                <a:sym typeface="Arial"/>
              </a:rPr>
              <a:t>Get Ready to Take Notes</a:t>
            </a:r>
          </a:p>
        </p:txBody>
      </p:sp>
      <p:sp>
        <p:nvSpPr>
          <p:cNvPr id="26" name="Shape 26"/>
          <p:cNvSpPr txBox="1"/>
          <p:nvPr/>
        </p:nvSpPr>
        <p:spPr>
          <a:xfrm>
            <a:off x="102300" y="2167800"/>
            <a:ext cx="10031574" cy="5440272"/>
          </a:xfrm>
          <a:prstGeom prst="rect">
            <a:avLst/>
          </a:prstGeom>
          <a:noFill/>
          <a:ln>
            <a:noFill/>
          </a:ln>
        </p:spPr>
        <p:txBody>
          <a:bodyPr lIns="38100" tIns="38100" rIns="38100" bIns="38100" anchor="t" anchorCtr="0">
            <a:spAutoFit/>
          </a:bodyPr>
          <a:lstStyle/>
          <a:p>
            <a:pPr marL="0" marR="0" indent="0" algn="r">
              <a:lnSpc>
                <a:spcPct val="100000"/>
              </a:lnSpc>
              <a:spcBef>
                <a:spcPts val="0"/>
              </a:spcBef>
              <a:spcAft>
                <a:spcPts val="0"/>
              </a:spcAft>
              <a:buNone/>
            </a:pPr>
            <a:r>
              <a:rPr lang="en-US" sz="2777" b="1" dirty="0">
                <a:solidFill>
                  <a:srgbClr val="000000"/>
                </a:solidFill>
                <a:latin typeface="Arial"/>
                <a:ea typeface="Arial"/>
                <a:cs typeface="Arial"/>
                <a:sym typeface="Arial"/>
              </a:rPr>
              <a:t>Name: </a:t>
            </a:r>
            <a:r>
              <a:rPr lang="en-US" sz="2777" dirty="0">
                <a:solidFill>
                  <a:srgbClr val="000000"/>
                </a:solidFill>
                <a:latin typeface="Arial"/>
                <a:ea typeface="Arial"/>
                <a:cs typeface="Arial"/>
                <a:sym typeface="Arial"/>
              </a:rPr>
              <a:t>______________</a:t>
            </a:r>
          </a:p>
          <a:p>
            <a:pPr marL="0" marR="0" indent="0" algn="r">
              <a:lnSpc>
                <a:spcPct val="100000"/>
              </a:lnSpc>
              <a:spcBef>
                <a:spcPts val="500"/>
              </a:spcBef>
              <a:spcAft>
                <a:spcPts val="0"/>
              </a:spcAft>
              <a:buNone/>
            </a:pPr>
            <a:r>
              <a:rPr lang="en-US" sz="2777" b="1" dirty="0">
                <a:solidFill>
                  <a:srgbClr val="000000"/>
                </a:solidFill>
                <a:latin typeface="Arial"/>
                <a:ea typeface="Arial"/>
                <a:cs typeface="Arial"/>
                <a:sym typeface="Arial"/>
              </a:rPr>
              <a:t>Date</a:t>
            </a:r>
            <a:r>
              <a:rPr lang="en-US" sz="2777" dirty="0">
                <a:solidFill>
                  <a:srgbClr val="000000"/>
                </a:solidFill>
                <a:latin typeface="Arial"/>
                <a:ea typeface="Arial"/>
                <a:cs typeface="Arial"/>
                <a:sym typeface="Arial"/>
              </a:rPr>
              <a:t>:_______________</a:t>
            </a:r>
          </a:p>
          <a:p>
            <a:pPr marL="0" marR="0" indent="0" algn="r">
              <a:lnSpc>
                <a:spcPct val="100000"/>
              </a:lnSpc>
              <a:spcBef>
                <a:spcPts val="500"/>
              </a:spcBef>
              <a:spcAft>
                <a:spcPts val="0"/>
              </a:spcAft>
              <a:buNone/>
            </a:pPr>
            <a:r>
              <a:rPr lang="en-US" sz="2777" b="1" dirty="0">
                <a:solidFill>
                  <a:srgbClr val="000000"/>
                </a:solidFill>
                <a:latin typeface="Arial"/>
                <a:ea typeface="Arial"/>
                <a:cs typeface="Arial"/>
                <a:sym typeface="Arial"/>
              </a:rPr>
              <a:t>Period</a:t>
            </a:r>
            <a:r>
              <a:rPr lang="en-US" sz="2777" dirty="0">
                <a:solidFill>
                  <a:srgbClr val="000000"/>
                </a:solidFill>
                <a:latin typeface="Arial"/>
                <a:ea typeface="Arial"/>
                <a:cs typeface="Arial"/>
                <a:sym typeface="Arial"/>
              </a:rPr>
              <a:t>: _____________</a:t>
            </a:r>
          </a:p>
          <a:p>
            <a:pPr marL="0" marR="0" indent="0" algn="r">
              <a:lnSpc>
                <a:spcPct val="100000"/>
              </a:lnSpc>
              <a:spcBef>
                <a:spcPts val="500"/>
              </a:spcBef>
              <a:spcAft>
                <a:spcPts val="0"/>
              </a:spcAft>
              <a:buNone/>
            </a:pPr>
            <a:r>
              <a:rPr lang="en-US" sz="2777" b="1" dirty="0">
                <a:solidFill>
                  <a:srgbClr val="000000"/>
                </a:solidFill>
                <a:latin typeface="Arial"/>
                <a:ea typeface="Arial"/>
                <a:cs typeface="Arial"/>
                <a:sym typeface="Arial"/>
              </a:rPr>
              <a:t>Class</a:t>
            </a:r>
            <a:r>
              <a:rPr lang="en-US" sz="2777" dirty="0">
                <a:solidFill>
                  <a:srgbClr val="000000"/>
                </a:solidFill>
                <a:latin typeface="Arial"/>
                <a:ea typeface="Arial"/>
                <a:cs typeface="Arial"/>
                <a:sym typeface="Arial"/>
              </a:rPr>
              <a:t>: Social Studies </a:t>
            </a:r>
          </a:p>
          <a:p>
            <a:pPr marL="0" marR="0" indent="0" algn="r">
              <a:lnSpc>
                <a:spcPct val="100000"/>
              </a:lnSpc>
              <a:spcBef>
                <a:spcPts val="500"/>
              </a:spcBef>
              <a:spcAft>
                <a:spcPts val="0"/>
              </a:spcAft>
              <a:buNone/>
            </a:pPr>
            <a:endParaRPr sz="2777" dirty="0">
              <a:solidFill>
                <a:srgbClr val="000000"/>
              </a:solidFill>
              <a:latin typeface="Arial"/>
              <a:ea typeface="Arial"/>
              <a:cs typeface="Arial"/>
              <a:sym typeface="Arial"/>
            </a:endParaRPr>
          </a:p>
          <a:p>
            <a:pPr marL="0" marR="0" indent="0" algn="l">
              <a:lnSpc>
                <a:spcPct val="100000"/>
              </a:lnSpc>
              <a:spcBef>
                <a:spcPts val="500"/>
              </a:spcBef>
              <a:spcAft>
                <a:spcPts val="0"/>
              </a:spcAft>
              <a:buNone/>
            </a:pPr>
            <a:r>
              <a:rPr lang="en-US" sz="2400" b="1" dirty="0">
                <a:solidFill>
                  <a:srgbClr val="000000"/>
                </a:solidFill>
                <a:latin typeface="Arial"/>
                <a:ea typeface="Arial"/>
                <a:cs typeface="Arial"/>
                <a:sym typeface="Arial"/>
              </a:rPr>
              <a:t>Topic</a:t>
            </a:r>
            <a:r>
              <a:rPr lang="en-US" sz="2400" dirty="0">
                <a:solidFill>
                  <a:srgbClr val="000000"/>
                </a:solidFill>
                <a:latin typeface="Arial"/>
                <a:ea typeface="Arial"/>
                <a:cs typeface="Arial"/>
                <a:sym typeface="Arial"/>
              </a:rPr>
              <a:t>: Life in the New Georgia colony</a:t>
            </a:r>
          </a:p>
          <a:p>
            <a:pPr marL="0" marR="0" indent="0" algn="l">
              <a:lnSpc>
                <a:spcPct val="100000"/>
              </a:lnSpc>
              <a:spcBef>
                <a:spcPts val="500"/>
              </a:spcBef>
              <a:spcAft>
                <a:spcPts val="0"/>
              </a:spcAft>
              <a:buNone/>
            </a:pPr>
            <a:endParaRPr sz="2400" dirty="0">
              <a:solidFill>
                <a:srgbClr val="000000"/>
              </a:solidFill>
              <a:latin typeface="Arial"/>
              <a:ea typeface="Arial"/>
              <a:cs typeface="Arial"/>
              <a:sym typeface="Arial"/>
            </a:endParaRPr>
          </a:p>
          <a:p>
            <a:pPr marL="0" marR="0" indent="0" algn="l">
              <a:lnSpc>
                <a:spcPct val="100000"/>
              </a:lnSpc>
              <a:spcBef>
                <a:spcPts val="500"/>
              </a:spcBef>
              <a:spcAft>
                <a:spcPts val="0"/>
              </a:spcAft>
              <a:buNone/>
            </a:pPr>
            <a:r>
              <a:rPr lang="en-US" sz="2400" b="1" dirty="0">
                <a:solidFill>
                  <a:srgbClr val="000000"/>
                </a:solidFill>
                <a:latin typeface="Arial"/>
                <a:ea typeface="Arial"/>
                <a:cs typeface="Arial"/>
                <a:sym typeface="Arial"/>
              </a:rPr>
              <a:t>E.Q.</a:t>
            </a:r>
            <a:r>
              <a:rPr lang="en-US" sz="2400" dirty="0">
                <a:solidFill>
                  <a:srgbClr val="000000"/>
                </a:solidFill>
                <a:latin typeface="Arial"/>
                <a:ea typeface="Arial"/>
                <a:cs typeface="Arial"/>
                <a:sym typeface="Arial"/>
              </a:rPr>
              <a:t> </a:t>
            </a:r>
          </a:p>
          <a:p>
            <a:pPr marL="0" marR="0" indent="0" algn="l">
              <a:lnSpc>
                <a:spcPct val="100000"/>
              </a:lnSpc>
              <a:spcBef>
                <a:spcPts val="500"/>
              </a:spcBef>
              <a:spcAft>
                <a:spcPts val="0"/>
              </a:spcAft>
              <a:buNone/>
            </a:pPr>
            <a:r>
              <a:rPr lang="en-US" sz="2400" dirty="0">
                <a:solidFill>
                  <a:srgbClr val="000000"/>
                </a:solidFill>
                <a:latin typeface="Arial"/>
                <a:ea typeface="Arial"/>
                <a:cs typeface="Arial"/>
                <a:sym typeface="Arial"/>
              </a:rPr>
              <a:t>Why were people relocating to the Georgia colony?</a:t>
            </a:r>
          </a:p>
          <a:p>
            <a:pPr marL="0" marR="0" indent="0" algn="l">
              <a:lnSpc>
                <a:spcPct val="100000"/>
              </a:lnSpc>
              <a:spcBef>
                <a:spcPts val="500"/>
              </a:spcBef>
              <a:spcAft>
                <a:spcPts val="0"/>
              </a:spcAft>
              <a:buNone/>
            </a:pPr>
            <a:endParaRPr sz="2400" dirty="0">
              <a:solidFill>
                <a:srgbClr val="000000"/>
              </a:solidFill>
              <a:latin typeface="Arial"/>
              <a:ea typeface="Arial"/>
              <a:cs typeface="Arial"/>
              <a:sym typeface="Arial"/>
            </a:endParaRPr>
          </a:p>
          <a:p>
            <a:pPr marL="0" marR="0" indent="0" algn="l">
              <a:lnSpc>
                <a:spcPct val="100000"/>
              </a:lnSpc>
              <a:spcBef>
                <a:spcPts val="500"/>
              </a:spcBef>
              <a:spcAft>
                <a:spcPts val="0"/>
              </a:spcAft>
              <a:buNone/>
            </a:pPr>
            <a:r>
              <a:rPr lang="en-US" sz="2400" dirty="0">
                <a:solidFill>
                  <a:srgbClr val="000000"/>
                </a:solidFill>
                <a:latin typeface="Arial"/>
                <a:ea typeface="Arial"/>
                <a:cs typeface="Arial"/>
                <a:sym typeface="Arial"/>
              </a:rPr>
              <a:t>What role did the Malcontents, Highland Scots, </a:t>
            </a:r>
            <a:r>
              <a:rPr lang="en-US" sz="2400" dirty="0" smtClean="0">
                <a:solidFill>
                  <a:srgbClr val="000000"/>
                </a:solidFill>
                <a:latin typeface="Arial"/>
                <a:ea typeface="Arial"/>
                <a:cs typeface="Arial"/>
                <a:sym typeface="Arial"/>
              </a:rPr>
              <a:t>Salzburgers, </a:t>
            </a:r>
            <a:r>
              <a:rPr lang="en-US" sz="2400" dirty="0">
                <a:solidFill>
                  <a:srgbClr val="000000"/>
                </a:solidFill>
                <a:latin typeface="Arial"/>
                <a:ea typeface="Arial"/>
                <a:cs typeface="Arial"/>
                <a:sym typeface="Arial"/>
              </a:rPr>
              <a:t>and Spanish in Florida play in the growth and development of the Georgia colony?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idx="4294967295"/>
          </p:nvPr>
        </p:nvSpPr>
        <p:spPr>
          <a:xfrm>
            <a:off x="102300" y="2083150"/>
            <a:ext cx="2580900" cy="285255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3555" b="1" dirty="0">
                <a:solidFill>
                  <a:srgbClr val="000000"/>
                </a:solidFill>
                <a:latin typeface="Arial"/>
                <a:ea typeface="Arial"/>
                <a:cs typeface="Arial"/>
                <a:sym typeface="Arial"/>
              </a:rPr>
              <a:t>Highland Scots come to Georgia</a:t>
            </a:r>
          </a:p>
        </p:txBody>
      </p:sp>
      <p:sp>
        <p:nvSpPr>
          <p:cNvPr id="117" name="Shape 117"/>
          <p:cNvSpPr txBox="1">
            <a:spLocks noGrp="1"/>
          </p:cNvSpPr>
          <p:nvPr>
            <p:ph type="body" idx="4294967295"/>
          </p:nvPr>
        </p:nvSpPr>
        <p:spPr>
          <a:xfrm>
            <a:off x="2726950" y="474475"/>
            <a:ext cx="7406900" cy="2472472"/>
          </a:xfrm>
          <a:prstGeom prst="rect">
            <a:avLst/>
          </a:prstGeom>
          <a:noFill/>
          <a:ln>
            <a:noFill/>
          </a:ln>
        </p:spPr>
        <p:txBody>
          <a:bodyPr lIns="38100" tIns="38100" rIns="38100" bIns="38100" anchor="t" anchorCtr="0">
            <a:spAutoFit/>
          </a:bodyPr>
          <a:lstStyle/>
          <a:p>
            <a:pPr marL="132645" marR="0" lvl="0" algn="l">
              <a:lnSpc>
                <a:spcPct val="120089"/>
              </a:lnSpc>
              <a:spcBef>
                <a:spcPts val="0"/>
              </a:spcBef>
              <a:spcAft>
                <a:spcPts val="0"/>
              </a:spcAft>
              <a:buClr>
                <a:srgbClr val="000000"/>
              </a:buClr>
              <a:buSzPct val="100358"/>
            </a:pPr>
            <a:r>
              <a:rPr lang="en-US" sz="2400" b="1" dirty="0" smtClean="0"/>
              <a:t>Why did they come to Georgia?</a:t>
            </a:r>
            <a:endParaRPr lang="en-US" sz="2400" b="1" dirty="0" smtClean="0">
              <a:solidFill>
                <a:srgbClr val="000000"/>
              </a:solidFill>
              <a:sym typeface="Arial"/>
            </a:endParaRPr>
          </a:p>
          <a:p>
            <a:pPr marL="381000" marR="0" lvl="0" indent="-248355" algn="l">
              <a:lnSpc>
                <a:spcPct val="120089"/>
              </a:lnSpc>
              <a:spcBef>
                <a:spcPts val="1406"/>
              </a:spcBef>
              <a:spcAft>
                <a:spcPts val="0"/>
              </a:spcAft>
              <a:buClr>
                <a:srgbClr val="000000"/>
              </a:buClr>
              <a:buSzPct val="100358"/>
              <a:buFont typeface="Arial"/>
              <a:buChar char="●"/>
            </a:pPr>
            <a:r>
              <a:rPr lang="en-US" sz="2400" dirty="0" smtClean="0">
                <a:solidFill>
                  <a:srgbClr val="000000"/>
                </a:solidFill>
                <a:latin typeface="Arial"/>
                <a:ea typeface="Arial"/>
                <a:cs typeface="Arial"/>
                <a:sym typeface="Arial"/>
              </a:rPr>
              <a:t>Were </a:t>
            </a:r>
            <a:r>
              <a:rPr lang="en-US" sz="2400" dirty="0">
                <a:solidFill>
                  <a:srgbClr val="000000"/>
                </a:solidFill>
                <a:latin typeface="Arial"/>
                <a:ea typeface="Arial"/>
                <a:cs typeface="Arial"/>
                <a:sym typeface="Arial"/>
              </a:rPr>
              <a:t>recruited by James Oglethorpe to man Fort Frederica and protect Georgia from the Spanish that were invading the colony from Florida in the </a:t>
            </a:r>
            <a:r>
              <a:rPr lang="en-US" sz="2400" dirty="0" smtClean="0">
                <a:solidFill>
                  <a:srgbClr val="000000"/>
                </a:solidFill>
                <a:latin typeface="Arial"/>
                <a:ea typeface="Arial"/>
                <a:cs typeface="Arial"/>
                <a:sym typeface="Arial"/>
              </a:rPr>
              <a:t>south</a:t>
            </a:r>
            <a:r>
              <a:rPr lang="en-US" sz="2400" dirty="0"/>
              <a:t> </a:t>
            </a:r>
            <a:r>
              <a:rPr lang="en-US" sz="2400" dirty="0" smtClean="0"/>
              <a:t>and French from the west.</a:t>
            </a:r>
            <a:endParaRPr lang="en-US" sz="2400" dirty="0">
              <a:solidFill>
                <a:srgbClr val="000000"/>
              </a:solidFill>
              <a:latin typeface="Arial"/>
              <a:ea typeface="Arial"/>
              <a:cs typeface="Arial"/>
              <a:sym typeface="Arial"/>
            </a:endParaRPr>
          </a:p>
        </p:txBody>
      </p:sp>
      <p:pic>
        <p:nvPicPr>
          <p:cNvPr id="118" name="Shape 118"/>
          <p:cNvPicPr preferRelativeResize="0"/>
          <p:nvPr/>
        </p:nvPicPr>
        <p:blipFill>
          <a:blip r:embed="rId4">
            <a:alphaModFix/>
          </a:blip>
          <a:stretch>
            <a:fillRect/>
          </a:stretch>
        </p:blipFill>
        <p:spPr>
          <a:xfrm>
            <a:off x="2518825" y="338650"/>
            <a:ext cx="42325" cy="6974400"/>
          </a:xfrm>
          <a:prstGeom prst="rect">
            <a:avLst/>
          </a:prstGeom>
          <a:noFill/>
          <a:ln>
            <a:noFill/>
          </a:ln>
        </p:spPr>
      </p:pic>
      <p:pic>
        <p:nvPicPr>
          <p:cNvPr id="3" name="Picture 2"/>
          <p:cNvPicPr>
            <a:picLocks noChangeAspect="1"/>
          </p:cNvPicPr>
          <p:nvPr/>
        </p:nvPicPr>
        <p:blipFill>
          <a:blip r:embed="rId5"/>
          <a:stretch>
            <a:fillRect/>
          </a:stretch>
        </p:blipFill>
        <p:spPr>
          <a:xfrm>
            <a:off x="3013743" y="3055465"/>
            <a:ext cx="3295617" cy="2193083"/>
          </a:xfrm>
          <a:prstGeom prst="rect">
            <a:avLst/>
          </a:prstGeom>
        </p:spPr>
      </p:pic>
      <p:pic>
        <p:nvPicPr>
          <p:cNvPr id="4" name="Picture 3"/>
          <p:cNvPicPr>
            <a:picLocks noChangeAspect="1"/>
          </p:cNvPicPr>
          <p:nvPr/>
        </p:nvPicPr>
        <p:blipFill>
          <a:blip r:embed="rId6"/>
          <a:stretch>
            <a:fillRect/>
          </a:stretch>
        </p:blipFill>
        <p:spPr>
          <a:xfrm>
            <a:off x="6095119" y="4935700"/>
            <a:ext cx="3717207" cy="2464670"/>
          </a:xfrm>
          <a:prstGeom prst="rect">
            <a:avLst/>
          </a:prstGeom>
        </p:spPr>
      </p:pic>
    </p:spTree>
    <p:extLst>
      <p:ext uri="{BB962C8B-B14F-4D97-AF65-F5344CB8AC3E}">
        <p14:creationId xmlns:p14="http://schemas.microsoft.com/office/powerpoint/2010/main" val="2629366055"/>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0425" y="645794"/>
            <a:ext cx="2248536" cy="5908943"/>
          </a:xfrm>
          <a:prstGeom prst="rect">
            <a:avLst/>
          </a:prstGeom>
        </p:spPr>
      </p:pic>
      <p:pic>
        <p:nvPicPr>
          <p:cNvPr id="3" name="Picture 2"/>
          <p:cNvPicPr>
            <a:picLocks noChangeAspect="1"/>
          </p:cNvPicPr>
          <p:nvPr/>
        </p:nvPicPr>
        <p:blipFill>
          <a:blip r:embed="rId3"/>
          <a:stretch>
            <a:fillRect/>
          </a:stretch>
        </p:blipFill>
        <p:spPr>
          <a:xfrm rot="238997">
            <a:off x="3513975" y="747210"/>
            <a:ext cx="3056255" cy="3920650"/>
          </a:xfrm>
          <a:prstGeom prst="rect">
            <a:avLst/>
          </a:prstGeom>
        </p:spPr>
      </p:pic>
      <p:pic>
        <p:nvPicPr>
          <p:cNvPr id="4" name="Picture 3"/>
          <p:cNvPicPr>
            <a:picLocks noChangeAspect="1"/>
          </p:cNvPicPr>
          <p:nvPr/>
        </p:nvPicPr>
        <p:blipFill>
          <a:blip r:embed="rId4"/>
          <a:stretch>
            <a:fillRect/>
          </a:stretch>
        </p:blipFill>
        <p:spPr>
          <a:xfrm>
            <a:off x="6858000" y="2811350"/>
            <a:ext cx="2775518" cy="4397169"/>
          </a:xfrm>
          <a:prstGeom prst="rect">
            <a:avLst/>
          </a:prstGeom>
        </p:spPr>
      </p:pic>
    </p:spTree>
    <p:extLst>
      <p:ext uri="{BB962C8B-B14F-4D97-AF65-F5344CB8AC3E}">
        <p14:creationId xmlns:p14="http://schemas.microsoft.com/office/powerpoint/2010/main" val="420303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idx="4294967295"/>
          </p:nvPr>
        </p:nvSpPr>
        <p:spPr>
          <a:xfrm>
            <a:off x="102300" y="2083150"/>
            <a:ext cx="2580900" cy="285255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3555" b="1" dirty="0">
                <a:solidFill>
                  <a:srgbClr val="000000"/>
                </a:solidFill>
                <a:latin typeface="Arial"/>
                <a:ea typeface="Arial"/>
                <a:cs typeface="Arial"/>
                <a:sym typeface="Arial"/>
              </a:rPr>
              <a:t>Highland Scots come to Georgia</a:t>
            </a:r>
          </a:p>
        </p:txBody>
      </p:sp>
      <p:sp>
        <p:nvSpPr>
          <p:cNvPr id="117" name="Shape 117"/>
          <p:cNvSpPr txBox="1">
            <a:spLocks noGrp="1"/>
          </p:cNvSpPr>
          <p:nvPr>
            <p:ph type="body" idx="4294967295"/>
          </p:nvPr>
        </p:nvSpPr>
        <p:spPr>
          <a:xfrm>
            <a:off x="2726950" y="474475"/>
            <a:ext cx="7406900" cy="5838521"/>
          </a:xfrm>
          <a:prstGeom prst="rect">
            <a:avLst/>
          </a:prstGeom>
          <a:noFill/>
          <a:ln>
            <a:noFill/>
          </a:ln>
        </p:spPr>
        <p:txBody>
          <a:bodyPr lIns="38100" tIns="38100" rIns="38100" bIns="38100" anchor="t" anchorCtr="0">
            <a:spAutoFit/>
          </a:bodyPr>
          <a:lstStyle/>
          <a:p>
            <a:pPr marL="475545" marR="0" lvl="0" indent="-342900" algn="l">
              <a:lnSpc>
                <a:spcPct val="120089"/>
              </a:lnSpc>
              <a:spcBef>
                <a:spcPts val="0"/>
              </a:spcBef>
              <a:spcAft>
                <a:spcPts val="0"/>
              </a:spcAft>
              <a:buClr>
                <a:srgbClr val="000000"/>
              </a:buClr>
              <a:buSzPct val="100358"/>
              <a:buFont typeface="Arial" panose="020B0604020202020204" pitchFamily="34" charset="0"/>
              <a:buChar char="•"/>
            </a:pPr>
            <a:r>
              <a:rPr lang="en-US" sz="2400" dirty="0" smtClean="0"/>
              <a:t>The Highland Scots kept many of their traditions:</a:t>
            </a:r>
          </a:p>
          <a:p>
            <a:pPr marL="132645" lvl="2">
              <a:lnSpc>
                <a:spcPct val="120089"/>
              </a:lnSpc>
              <a:buClr>
                <a:srgbClr val="000000"/>
              </a:buClr>
              <a:buSzPct val="100358"/>
            </a:pPr>
            <a:r>
              <a:rPr lang="en-US" sz="2400" dirty="0" smtClean="0"/>
              <a:t>	- Spoke Gaelic</a:t>
            </a:r>
          </a:p>
          <a:p>
            <a:pPr marL="132645" lvl="2">
              <a:lnSpc>
                <a:spcPct val="120089"/>
              </a:lnSpc>
              <a:buClr>
                <a:srgbClr val="000000"/>
              </a:buClr>
              <a:buSzPct val="100358"/>
            </a:pPr>
            <a:r>
              <a:rPr lang="en-US" sz="2400" dirty="0"/>
              <a:t>	</a:t>
            </a:r>
            <a:r>
              <a:rPr lang="en-US" sz="2400" dirty="0" smtClean="0"/>
              <a:t>- Close family clans</a:t>
            </a:r>
          </a:p>
          <a:p>
            <a:pPr marL="132645" lvl="2">
              <a:lnSpc>
                <a:spcPct val="120089"/>
              </a:lnSpc>
              <a:buClr>
                <a:srgbClr val="000000"/>
              </a:buClr>
              <a:buSzPct val="100358"/>
            </a:pPr>
            <a:r>
              <a:rPr lang="en-US" sz="2400" dirty="0"/>
              <a:t>	</a:t>
            </a:r>
            <a:r>
              <a:rPr lang="en-US" sz="2400" dirty="0" smtClean="0"/>
              <a:t>- Wore kilts instead of pants</a:t>
            </a:r>
          </a:p>
          <a:p>
            <a:pPr marL="132645" lvl="2">
              <a:lnSpc>
                <a:spcPct val="120089"/>
              </a:lnSpc>
              <a:buClr>
                <a:srgbClr val="000000"/>
              </a:buClr>
              <a:buSzPct val="100358"/>
            </a:pPr>
            <a:r>
              <a:rPr lang="en-US" sz="2400" dirty="0"/>
              <a:t>	</a:t>
            </a:r>
            <a:r>
              <a:rPr lang="en-US" sz="2400" dirty="0" smtClean="0"/>
              <a:t>- Traditions are still celebrated today with 	festivals including the Highland Scots festival at 	Stone Mountain park. </a:t>
            </a:r>
          </a:p>
          <a:p>
            <a:pPr marL="132645" lvl="2">
              <a:lnSpc>
                <a:spcPct val="120089"/>
              </a:lnSpc>
              <a:buClr>
                <a:srgbClr val="000000"/>
              </a:buClr>
              <a:buSzPct val="100358"/>
            </a:pPr>
            <a:r>
              <a:rPr lang="en-US" sz="2400" dirty="0" smtClean="0"/>
              <a:t> </a:t>
            </a:r>
            <a:endParaRPr lang="en-US" sz="2400" dirty="0"/>
          </a:p>
          <a:p>
            <a:pPr marL="475545" lvl="2" indent="-342900">
              <a:lnSpc>
                <a:spcPct val="120089"/>
              </a:lnSpc>
              <a:buClr>
                <a:srgbClr val="000000"/>
              </a:buClr>
              <a:buSzPct val="100358"/>
              <a:buFont typeface="Arial" panose="020B0604020202020204" pitchFamily="34" charset="0"/>
              <a:buChar char="•"/>
            </a:pPr>
            <a:r>
              <a:rPr lang="en-US" sz="2400" dirty="0" smtClean="0"/>
              <a:t>They  cattle and harvested timber due to poor soil conditions in the area.</a:t>
            </a:r>
          </a:p>
          <a:p>
            <a:pPr marL="132645" lvl="2">
              <a:lnSpc>
                <a:spcPct val="120089"/>
              </a:lnSpc>
              <a:buClr>
                <a:srgbClr val="000000"/>
              </a:buClr>
              <a:buSzPct val="100358"/>
            </a:pPr>
            <a:endParaRPr lang="en-US" sz="2400" dirty="0" smtClean="0"/>
          </a:p>
          <a:p>
            <a:pPr marL="475545" lvl="2" indent="-342900">
              <a:lnSpc>
                <a:spcPct val="120089"/>
              </a:lnSpc>
              <a:buClr>
                <a:srgbClr val="000000"/>
              </a:buClr>
              <a:buSzPct val="100358"/>
              <a:buFont typeface="Arial" panose="020B0604020202020204" pitchFamily="34" charset="0"/>
              <a:buChar char="•"/>
            </a:pPr>
            <a:r>
              <a:rPr lang="en-US" sz="2400" dirty="0" smtClean="0"/>
              <a:t>The Highland Scots were against slavery.</a:t>
            </a:r>
            <a:endParaRPr lang="en-US" sz="2400" dirty="0"/>
          </a:p>
          <a:p>
            <a:pPr marL="475545" lvl="5" indent="-342900">
              <a:lnSpc>
                <a:spcPct val="120089"/>
              </a:lnSpc>
              <a:buClr>
                <a:srgbClr val="000000"/>
              </a:buClr>
              <a:buSzPct val="100358"/>
              <a:buFont typeface="Arial" panose="020B0604020202020204" pitchFamily="34" charset="0"/>
              <a:buChar char="•"/>
            </a:pPr>
            <a:endParaRPr lang="en-US" sz="2400" dirty="0" smtClean="0"/>
          </a:p>
        </p:txBody>
      </p:sp>
      <p:pic>
        <p:nvPicPr>
          <p:cNvPr id="118" name="Shape 118"/>
          <p:cNvPicPr preferRelativeResize="0"/>
          <p:nvPr/>
        </p:nvPicPr>
        <p:blipFill>
          <a:blip r:embed="rId4">
            <a:alphaModFix/>
          </a:blip>
          <a:stretch>
            <a:fillRect/>
          </a:stretch>
        </p:blipFill>
        <p:spPr>
          <a:xfrm>
            <a:off x="2518825" y="338650"/>
            <a:ext cx="42325" cy="6974400"/>
          </a:xfrm>
          <a:prstGeom prst="rect">
            <a:avLst/>
          </a:prstGeom>
          <a:noFill/>
          <a:ln>
            <a:noFill/>
          </a:ln>
        </p:spPr>
      </p:pic>
    </p:spTree>
    <p:extLst>
      <p:ext uri="{BB962C8B-B14F-4D97-AF65-F5344CB8AC3E}">
        <p14:creationId xmlns:p14="http://schemas.microsoft.com/office/powerpoint/2010/main" val="2564845346"/>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pic>
        <p:nvPicPr>
          <p:cNvPr id="123" name="Shape 123"/>
          <p:cNvPicPr preferRelativeResize="0"/>
          <p:nvPr/>
        </p:nvPicPr>
        <p:blipFill>
          <a:blip r:embed="rId4">
            <a:alphaModFix/>
          </a:blip>
          <a:stretch>
            <a:fillRect/>
          </a:stretch>
        </p:blipFill>
        <p:spPr>
          <a:xfrm>
            <a:off x="1862650" y="1015975"/>
            <a:ext cx="6011324" cy="601132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4</a:t>
            </a:r>
          </a:p>
        </p:txBody>
      </p:sp>
      <p:sp>
        <p:nvSpPr>
          <p:cNvPr id="129" name="Shape 129"/>
          <p:cNvSpPr txBox="1"/>
          <p:nvPr/>
        </p:nvSpPr>
        <p:spPr>
          <a:xfrm>
            <a:off x="102300" y="1659800"/>
            <a:ext cx="10200900" cy="5177699"/>
          </a:xfrm>
          <a:prstGeom prst="rect">
            <a:avLst/>
          </a:prstGeom>
          <a:noFill/>
          <a:ln>
            <a:noFill/>
          </a:ln>
        </p:spPr>
        <p:txBody>
          <a:bodyPr lIns="38100" tIns="38100" rIns="38100" bIns="38100" anchor="t" anchorCtr="0">
            <a:spAutoFit/>
          </a:bodyPr>
          <a:lstStyle/>
          <a:p>
            <a:pPr marL="0" marR="0" indent="0" algn="l">
              <a:lnSpc>
                <a:spcPct val="119921"/>
              </a:lnSpc>
              <a:spcBef>
                <a:spcPts val="0"/>
              </a:spcBef>
              <a:spcAft>
                <a:spcPts val="0"/>
              </a:spcAft>
              <a:buNone/>
            </a:pPr>
            <a:r>
              <a:rPr lang="en-US" sz="3555" b="1" dirty="0">
                <a:solidFill>
                  <a:srgbClr val="000000"/>
                </a:solidFill>
                <a:latin typeface="Arial"/>
                <a:ea typeface="Arial"/>
                <a:cs typeface="Arial"/>
                <a:sym typeface="Arial"/>
              </a:rPr>
              <a:t>The Salzburgers came to Georgia in search of</a:t>
            </a:r>
          </a:p>
          <a:p>
            <a:pPr marL="618773" marR="0" lvl="0" indent="-514350" algn="l">
              <a:lnSpc>
                <a:spcPct val="119921"/>
              </a:lnSpc>
              <a:spcBef>
                <a:spcPts val="635"/>
              </a:spcBef>
              <a:spcAft>
                <a:spcPts val="0"/>
              </a:spcAft>
              <a:buClr>
                <a:srgbClr val="000000"/>
              </a:buClr>
              <a:buSzPct val="98765"/>
              <a:buFont typeface="+mj-lt"/>
              <a:buAutoNum type="alphaLcParenR"/>
            </a:pPr>
            <a:r>
              <a:rPr lang="en-US" sz="3200" dirty="0">
                <a:solidFill>
                  <a:srgbClr val="000000"/>
                </a:solidFill>
                <a:latin typeface="Arial"/>
                <a:ea typeface="Arial"/>
                <a:cs typeface="Arial"/>
                <a:sym typeface="Arial"/>
              </a:rPr>
              <a:t>a new home to practice their religion because they have been ousted from their home in Salzburg, Germany.</a:t>
            </a:r>
          </a:p>
          <a:p>
            <a:pPr marL="618773" marR="0" lvl="0" indent="-514350" algn="l">
              <a:lnSpc>
                <a:spcPct val="119921"/>
              </a:lnSpc>
              <a:spcBef>
                <a:spcPts val="635"/>
              </a:spcBef>
              <a:spcAft>
                <a:spcPts val="0"/>
              </a:spcAft>
              <a:buClr>
                <a:srgbClr val="000000"/>
              </a:buClr>
              <a:buSzPct val="98765"/>
              <a:buFont typeface="+mj-lt"/>
              <a:buAutoNum type="alphaLcParenR"/>
            </a:pPr>
            <a:r>
              <a:rPr lang="en-US" sz="3200" dirty="0">
                <a:solidFill>
                  <a:srgbClr val="000000"/>
                </a:solidFill>
                <a:latin typeface="Arial"/>
                <a:ea typeface="Arial"/>
                <a:cs typeface="Arial"/>
                <a:sym typeface="Arial"/>
              </a:rPr>
              <a:t>gold and riches.</a:t>
            </a:r>
          </a:p>
          <a:p>
            <a:pPr marL="618773" marR="0" lvl="0" indent="-514350" algn="l">
              <a:lnSpc>
                <a:spcPct val="119921"/>
              </a:lnSpc>
              <a:spcBef>
                <a:spcPts val="635"/>
              </a:spcBef>
              <a:spcAft>
                <a:spcPts val="0"/>
              </a:spcAft>
              <a:buClr>
                <a:srgbClr val="000000"/>
              </a:buClr>
              <a:buSzPct val="98765"/>
              <a:buFont typeface="+mj-lt"/>
              <a:buAutoNum type="alphaLcParenR"/>
            </a:pPr>
            <a:r>
              <a:rPr lang="en-US" sz="3200" dirty="0">
                <a:solidFill>
                  <a:srgbClr val="000000"/>
                </a:solidFill>
                <a:latin typeface="Arial"/>
                <a:ea typeface="Arial"/>
                <a:cs typeface="Arial"/>
                <a:sym typeface="Arial"/>
              </a:rPr>
              <a:t>a milder climate because many Salzburgers were dying due to the cold climate in Germany.</a:t>
            </a:r>
          </a:p>
          <a:p>
            <a:pPr marL="618773" marR="0" lvl="0" indent="-514350" algn="l">
              <a:lnSpc>
                <a:spcPct val="119921"/>
              </a:lnSpc>
              <a:spcBef>
                <a:spcPts val="635"/>
              </a:spcBef>
              <a:spcAft>
                <a:spcPts val="0"/>
              </a:spcAft>
              <a:buClr>
                <a:srgbClr val="000000"/>
              </a:buClr>
              <a:buSzPct val="98765"/>
              <a:buFont typeface="+mj-lt"/>
              <a:buAutoNum type="alphaLcParenR"/>
            </a:pPr>
            <a:r>
              <a:rPr lang="en-US" sz="3200" dirty="0">
                <a:solidFill>
                  <a:srgbClr val="000000"/>
                </a:solidFill>
                <a:latin typeface="Arial"/>
                <a:ea typeface="Arial"/>
                <a:cs typeface="Arial"/>
                <a:sym typeface="Arial"/>
              </a:rPr>
              <a:t>the Spanish Missions built on the Barrier Islands.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5</a:t>
            </a:r>
          </a:p>
        </p:txBody>
      </p:sp>
      <p:sp>
        <p:nvSpPr>
          <p:cNvPr id="135" name="Shape 135"/>
          <p:cNvSpPr txBox="1"/>
          <p:nvPr/>
        </p:nvSpPr>
        <p:spPr>
          <a:xfrm>
            <a:off x="102300" y="1321150"/>
            <a:ext cx="10200900" cy="5507854"/>
          </a:xfrm>
          <a:prstGeom prst="rect">
            <a:avLst/>
          </a:prstGeom>
          <a:noFill/>
          <a:ln>
            <a:noFill/>
          </a:ln>
        </p:spPr>
        <p:txBody>
          <a:bodyPr lIns="38100" tIns="38100" rIns="38100" bIns="38100" anchor="t" anchorCtr="0">
            <a:spAutoFit/>
          </a:bodyPr>
          <a:lstStyle/>
          <a:p>
            <a:pPr marL="0" marR="0" indent="0" algn="l">
              <a:lnSpc>
                <a:spcPct val="120000"/>
              </a:lnSpc>
              <a:spcBef>
                <a:spcPts val="0"/>
              </a:spcBef>
              <a:spcAft>
                <a:spcPts val="0"/>
              </a:spcAft>
              <a:buNone/>
            </a:pPr>
            <a:r>
              <a:rPr lang="en-US" sz="2800" b="1" dirty="0">
                <a:solidFill>
                  <a:srgbClr val="000000"/>
                </a:solidFill>
                <a:latin typeface="Arial"/>
                <a:ea typeface="Arial"/>
                <a:cs typeface="Arial"/>
                <a:sym typeface="Arial"/>
              </a:rPr>
              <a:t>How did the efforts by the Highland Scots encourage the growth and development of the Georgia colony?</a:t>
            </a:r>
          </a:p>
          <a:p>
            <a:pPr marL="632884" marR="0" lvl="0" indent="-514350" algn="l">
              <a:lnSpc>
                <a:spcPct val="12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 agricultural products they produced were used to trade with the Native Americans to keep peace.</a:t>
            </a:r>
          </a:p>
          <a:p>
            <a:pPr marL="632884" marR="0" lvl="0" indent="-514350" algn="l">
              <a:lnSpc>
                <a:spcPct val="12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They built homes along the Savannah River for new settlers to live in as they arrived in Georgia.</a:t>
            </a:r>
          </a:p>
          <a:p>
            <a:pPr marL="632884" marR="0" lvl="0" indent="-514350" algn="l">
              <a:lnSpc>
                <a:spcPct val="12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They taught the Native Americans English and European customs.</a:t>
            </a:r>
          </a:p>
          <a:p>
            <a:pPr marL="632884" marR="0" lvl="0" indent="-514350" algn="l">
              <a:lnSpc>
                <a:spcPct val="120000"/>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 Highland Scots manned Fort Frederica and fought Spanish advances into colony from Florida.</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02300" y="2020783"/>
            <a:ext cx="2580900" cy="297729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3200" b="1" dirty="0" smtClean="0">
                <a:solidFill>
                  <a:srgbClr val="000000"/>
                </a:solidFill>
                <a:latin typeface="Arial"/>
                <a:ea typeface="Arial"/>
                <a:cs typeface="Arial"/>
                <a:sym typeface="Arial"/>
              </a:rPr>
              <a:t>The Malcontents: Georgia’s </a:t>
            </a:r>
            <a:r>
              <a:rPr lang="en-US" sz="3200" b="1" dirty="0">
                <a:solidFill>
                  <a:srgbClr val="000000"/>
                </a:solidFill>
                <a:latin typeface="Arial"/>
                <a:ea typeface="Arial"/>
                <a:cs typeface="Arial"/>
                <a:sym typeface="Arial"/>
              </a:rPr>
              <a:t>Colonists </a:t>
            </a:r>
            <a:r>
              <a:rPr lang="en-US" sz="3200" b="1" dirty="0" smtClean="0">
                <a:solidFill>
                  <a:srgbClr val="000000"/>
                </a:solidFill>
                <a:latin typeface="Arial"/>
                <a:ea typeface="Arial"/>
                <a:cs typeface="Arial"/>
                <a:sym typeface="Arial"/>
              </a:rPr>
              <a:t>are Unhappy</a:t>
            </a:r>
            <a:endParaRPr lang="en-US" sz="3200" b="1" dirty="0">
              <a:solidFill>
                <a:srgbClr val="000000"/>
              </a:solidFill>
              <a:latin typeface="Arial"/>
              <a:ea typeface="Arial"/>
              <a:cs typeface="Arial"/>
              <a:sym typeface="Arial"/>
            </a:endParaRPr>
          </a:p>
        </p:txBody>
      </p:sp>
      <p:sp>
        <p:nvSpPr>
          <p:cNvPr id="141" name="Shape 141"/>
          <p:cNvSpPr txBox="1">
            <a:spLocks noGrp="1"/>
          </p:cNvSpPr>
          <p:nvPr>
            <p:ph type="body" idx="1"/>
          </p:nvPr>
        </p:nvSpPr>
        <p:spPr>
          <a:xfrm>
            <a:off x="2726950" y="135800"/>
            <a:ext cx="7406900" cy="6865982"/>
          </a:xfrm>
          <a:prstGeom prst="rect">
            <a:avLst/>
          </a:prstGeom>
          <a:noFill/>
          <a:ln>
            <a:noFill/>
          </a:ln>
        </p:spPr>
        <p:txBody>
          <a:bodyPr lIns="38100" tIns="38100" rIns="38100" bIns="38100" anchor="t" anchorCtr="0">
            <a:spAutoFit/>
          </a:bodyPr>
          <a:lstStyle/>
          <a:p>
            <a:pPr marL="174978">
              <a:lnSpc>
                <a:spcPct val="119886"/>
              </a:lnSpc>
              <a:buClr>
                <a:srgbClr val="000000"/>
              </a:buClr>
              <a:buSzPct val="101851"/>
            </a:pPr>
            <a:r>
              <a:rPr lang="en-US" sz="2000" b="1" dirty="0" smtClean="0"/>
              <a:t>Where were they from?</a:t>
            </a:r>
          </a:p>
          <a:p>
            <a:pPr marL="381000" indent="-206022">
              <a:lnSpc>
                <a:spcPct val="119886"/>
              </a:lnSpc>
              <a:buClr>
                <a:srgbClr val="000000"/>
              </a:buClr>
              <a:buSzPct val="101851"/>
              <a:buFont typeface="Arial"/>
              <a:buChar char="●"/>
            </a:pPr>
            <a:r>
              <a:rPr lang="en-US" sz="2000" dirty="0" smtClean="0"/>
              <a:t>Colonists </a:t>
            </a:r>
            <a:r>
              <a:rPr lang="en-US" sz="2000" dirty="0"/>
              <a:t>that were discontent (upset) were called malcontents. </a:t>
            </a:r>
            <a:endParaRPr lang="en-US" sz="2000" dirty="0" smtClean="0"/>
          </a:p>
          <a:p>
            <a:pPr marL="381000" indent="-206022">
              <a:lnSpc>
                <a:spcPct val="119886"/>
              </a:lnSpc>
              <a:buClr>
                <a:srgbClr val="000000"/>
              </a:buClr>
              <a:buSzPct val="101851"/>
              <a:buFont typeface="Arial"/>
              <a:buChar char="●"/>
            </a:pPr>
            <a:r>
              <a:rPr lang="en-US" sz="2000" dirty="0" smtClean="0"/>
              <a:t>The malcontents were unhappy and complained about the regulations that governed the colony. </a:t>
            </a:r>
          </a:p>
          <a:p>
            <a:pPr marL="174978" marR="0" lvl="0" algn="l">
              <a:lnSpc>
                <a:spcPct val="119886"/>
              </a:lnSpc>
              <a:spcBef>
                <a:spcPts val="0"/>
              </a:spcBef>
              <a:spcAft>
                <a:spcPts val="0"/>
              </a:spcAft>
              <a:buClr>
                <a:srgbClr val="000000"/>
              </a:buClr>
              <a:buSzPct val="101851"/>
            </a:pPr>
            <a:endParaRPr lang="en-US" sz="2000" dirty="0" smtClean="0"/>
          </a:p>
          <a:p>
            <a:pPr marL="174978" marR="0" lvl="0" algn="l">
              <a:lnSpc>
                <a:spcPct val="119886"/>
              </a:lnSpc>
              <a:spcBef>
                <a:spcPts val="0"/>
              </a:spcBef>
              <a:spcAft>
                <a:spcPts val="0"/>
              </a:spcAft>
              <a:buClr>
                <a:srgbClr val="000000"/>
              </a:buClr>
              <a:buSzPct val="101851"/>
            </a:pPr>
            <a:r>
              <a:rPr lang="en-US" sz="2000" b="1" dirty="0" smtClean="0">
                <a:solidFill>
                  <a:srgbClr val="000000"/>
                </a:solidFill>
                <a:latin typeface="Arial"/>
                <a:ea typeface="Arial"/>
                <a:cs typeface="Arial"/>
                <a:sym typeface="Arial"/>
              </a:rPr>
              <a:t>Why were they unhappy?</a:t>
            </a:r>
          </a:p>
          <a:p>
            <a:pPr marL="381000" marR="0" lvl="0" indent="-206022" algn="l">
              <a:lnSpc>
                <a:spcPct val="119886"/>
              </a:lnSpc>
              <a:spcBef>
                <a:spcPts val="0"/>
              </a:spcBef>
              <a:spcAft>
                <a:spcPts val="0"/>
              </a:spcAft>
              <a:buClr>
                <a:srgbClr val="000000"/>
              </a:buClr>
              <a:buSzPct val="101851"/>
              <a:buFont typeface="Arial"/>
              <a:buChar char="●"/>
            </a:pPr>
            <a:r>
              <a:rPr lang="en-US" sz="2000" dirty="0" smtClean="0">
                <a:solidFill>
                  <a:srgbClr val="000000"/>
                </a:solidFill>
                <a:latin typeface="Arial"/>
                <a:ea typeface="Arial"/>
                <a:cs typeface="Arial"/>
                <a:sym typeface="Arial"/>
              </a:rPr>
              <a:t>When James Oglethorpe returned to the colony after a trip to Great Britain he introduced several “new” regulations that were approved by the trustees.  </a:t>
            </a:r>
          </a:p>
          <a:p>
            <a:pPr marL="381000" marR="0" lvl="0" indent="-206022" algn="l">
              <a:lnSpc>
                <a:spcPct val="119886"/>
              </a:lnSpc>
              <a:spcBef>
                <a:spcPts val="0"/>
              </a:spcBef>
              <a:spcAft>
                <a:spcPts val="0"/>
              </a:spcAft>
              <a:buClr>
                <a:srgbClr val="000000"/>
              </a:buClr>
              <a:buSzPct val="101851"/>
              <a:buFont typeface="Arial"/>
              <a:buChar char="●"/>
            </a:pPr>
            <a:r>
              <a:rPr lang="en-US" sz="2000" dirty="0" smtClean="0"/>
              <a:t>The regulations were:</a:t>
            </a:r>
          </a:p>
          <a:p>
            <a:pPr marL="174978" marR="0" lvl="0" algn="l">
              <a:lnSpc>
                <a:spcPct val="119886"/>
              </a:lnSpc>
              <a:spcBef>
                <a:spcPts val="0"/>
              </a:spcBef>
              <a:spcAft>
                <a:spcPts val="0"/>
              </a:spcAft>
              <a:buClr>
                <a:srgbClr val="000000"/>
              </a:buClr>
              <a:buSzPct val="101851"/>
            </a:pPr>
            <a:r>
              <a:rPr lang="en-US" sz="2000" dirty="0"/>
              <a:t>	</a:t>
            </a:r>
            <a:r>
              <a:rPr lang="en-US" sz="2000" dirty="0" smtClean="0"/>
              <a:t>- Colonist were not </a:t>
            </a:r>
            <a:r>
              <a:rPr lang="en-US" sz="2000" dirty="0" smtClean="0">
                <a:solidFill>
                  <a:srgbClr val="000000"/>
                </a:solidFill>
                <a:latin typeface="Arial"/>
                <a:ea typeface="Arial"/>
                <a:cs typeface="Arial"/>
                <a:sym typeface="Arial"/>
              </a:rPr>
              <a:t>allowed </a:t>
            </a:r>
            <a:r>
              <a:rPr lang="en-US" sz="2000" dirty="0">
                <a:solidFill>
                  <a:srgbClr val="000000"/>
                </a:solidFill>
                <a:latin typeface="Arial"/>
                <a:ea typeface="Arial"/>
                <a:cs typeface="Arial"/>
                <a:sym typeface="Arial"/>
              </a:rPr>
              <a:t>rum trade with Native </a:t>
            </a:r>
            <a:r>
              <a:rPr lang="en-US" sz="2000" dirty="0" smtClean="0">
                <a:solidFill>
                  <a:srgbClr val="000000"/>
                </a:solidFill>
                <a:latin typeface="Arial"/>
                <a:ea typeface="Arial"/>
                <a:cs typeface="Arial"/>
                <a:sym typeface="Arial"/>
              </a:rPr>
              <a:t>	Americans</a:t>
            </a:r>
          </a:p>
          <a:p>
            <a:pPr marL="174978" marR="0" lvl="0" algn="l">
              <a:lnSpc>
                <a:spcPct val="119886"/>
              </a:lnSpc>
              <a:spcBef>
                <a:spcPts val="0"/>
              </a:spcBef>
              <a:spcAft>
                <a:spcPts val="0"/>
              </a:spcAft>
              <a:buClr>
                <a:srgbClr val="000000"/>
              </a:buClr>
              <a:buSzPct val="101851"/>
            </a:pPr>
            <a:r>
              <a:rPr lang="en-US" sz="2000" dirty="0" smtClean="0"/>
              <a:t>	- Slavery because Oglethorpe thought that the colonists </a:t>
            </a:r>
          </a:p>
          <a:p>
            <a:pPr marL="174978" marR="0" lvl="0" algn="l">
              <a:lnSpc>
                <a:spcPct val="119886"/>
              </a:lnSpc>
              <a:spcBef>
                <a:spcPts val="0"/>
              </a:spcBef>
              <a:spcAft>
                <a:spcPts val="0"/>
              </a:spcAft>
              <a:buClr>
                <a:srgbClr val="000000"/>
              </a:buClr>
              <a:buSzPct val="101851"/>
            </a:pPr>
            <a:r>
              <a:rPr lang="en-US" sz="2000" dirty="0"/>
              <a:t>	</a:t>
            </a:r>
            <a:r>
              <a:rPr lang="en-US" sz="2000" dirty="0" smtClean="0"/>
              <a:t>should work and not be lazy or greedy for more land.</a:t>
            </a:r>
          </a:p>
          <a:p>
            <a:pPr marL="174978" marR="0" lvl="0" algn="l">
              <a:lnSpc>
                <a:spcPct val="119886"/>
              </a:lnSpc>
              <a:spcBef>
                <a:spcPts val="0"/>
              </a:spcBef>
              <a:spcAft>
                <a:spcPts val="0"/>
              </a:spcAft>
              <a:buClr>
                <a:srgbClr val="000000"/>
              </a:buClr>
              <a:buSzPct val="101851"/>
            </a:pPr>
            <a:endParaRPr lang="en-US" sz="2000" dirty="0"/>
          </a:p>
          <a:p>
            <a:pPr marL="381000" marR="0" lvl="0" indent="-206022" algn="l">
              <a:lnSpc>
                <a:spcPct val="119886"/>
              </a:lnSpc>
              <a:spcBef>
                <a:spcPts val="1104"/>
              </a:spcBef>
              <a:spcAft>
                <a:spcPts val="0"/>
              </a:spcAft>
              <a:buClr>
                <a:srgbClr val="000000"/>
              </a:buClr>
              <a:buSzPct val="101851"/>
              <a:buFont typeface="Arial"/>
              <a:buChar char="●"/>
            </a:pPr>
            <a:r>
              <a:rPr lang="en-US" sz="2000" dirty="0" smtClean="0">
                <a:solidFill>
                  <a:srgbClr val="000000"/>
                </a:solidFill>
                <a:latin typeface="Arial"/>
                <a:ea typeface="Arial"/>
                <a:cs typeface="Arial"/>
                <a:sym typeface="Arial"/>
              </a:rPr>
              <a:t>Land ownership was also a problem – only males could inherit land.</a:t>
            </a:r>
          </a:p>
        </p:txBody>
      </p:sp>
      <p:pic>
        <p:nvPicPr>
          <p:cNvPr id="142" name="Shape 142"/>
          <p:cNvPicPr preferRelativeResize="0"/>
          <p:nvPr/>
        </p:nvPicPr>
        <p:blipFill>
          <a:blip r:embed="rId4">
            <a:alphaModFix/>
          </a:blip>
          <a:stretch>
            <a:fillRect/>
          </a:stretch>
        </p:blipFill>
        <p:spPr>
          <a:xfrm>
            <a:off x="2688150" y="338650"/>
            <a:ext cx="42325" cy="69744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102300" y="2020783"/>
            <a:ext cx="2580900" cy="2977290"/>
          </a:xfrm>
          <a:prstGeom prst="rect">
            <a:avLst/>
          </a:prstGeom>
          <a:noFill/>
          <a:ln>
            <a:noFill/>
          </a:ln>
        </p:spPr>
        <p:txBody>
          <a:bodyPr lIns="38100" tIns="38100" rIns="38100" bIns="38100" anchor="ctr" anchorCtr="0">
            <a:spAutoFit/>
          </a:bodyPr>
          <a:lstStyle/>
          <a:p>
            <a:pPr marL="0" marR="0" indent="0" algn="ctr">
              <a:lnSpc>
                <a:spcPct val="119921"/>
              </a:lnSpc>
              <a:spcBef>
                <a:spcPts val="0"/>
              </a:spcBef>
              <a:spcAft>
                <a:spcPts val="0"/>
              </a:spcAft>
              <a:buNone/>
            </a:pPr>
            <a:r>
              <a:rPr lang="en-US" sz="3200" b="1" dirty="0" smtClean="0">
                <a:solidFill>
                  <a:srgbClr val="000000"/>
                </a:solidFill>
                <a:latin typeface="Arial"/>
                <a:ea typeface="Arial"/>
                <a:cs typeface="Arial"/>
                <a:sym typeface="Arial"/>
              </a:rPr>
              <a:t>The Malcontents: Georgia’s </a:t>
            </a:r>
            <a:r>
              <a:rPr lang="en-US" sz="3200" b="1" dirty="0">
                <a:solidFill>
                  <a:srgbClr val="000000"/>
                </a:solidFill>
                <a:latin typeface="Arial"/>
                <a:ea typeface="Arial"/>
                <a:cs typeface="Arial"/>
                <a:sym typeface="Arial"/>
              </a:rPr>
              <a:t>Colonists </a:t>
            </a:r>
            <a:r>
              <a:rPr lang="en-US" sz="3200" b="1" dirty="0" smtClean="0">
                <a:solidFill>
                  <a:srgbClr val="000000"/>
                </a:solidFill>
                <a:latin typeface="Arial"/>
                <a:ea typeface="Arial"/>
                <a:cs typeface="Arial"/>
                <a:sym typeface="Arial"/>
              </a:rPr>
              <a:t>are Unhappy</a:t>
            </a:r>
            <a:endParaRPr lang="en-US" sz="3200" b="1" dirty="0">
              <a:solidFill>
                <a:srgbClr val="000000"/>
              </a:solidFill>
              <a:latin typeface="Arial"/>
              <a:ea typeface="Arial"/>
              <a:cs typeface="Arial"/>
              <a:sym typeface="Arial"/>
            </a:endParaRPr>
          </a:p>
        </p:txBody>
      </p:sp>
      <p:sp>
        <p:nvSpPr>
          <p:cNvPr id="141" name="Shape 141"/>
          <p:cNvSpPr txBox="1">
            <a:spLocks noGrp="1"/>
          </p:cNvSpPr>
          <p:nvPr>
            <p:ph type="body" idx="4294967295"/>
          </p:nvPr>
        </p:nvSpPr>
        <p:spPr>
          <a:xfrm>
            <a:off x="2726950" y="135800"/>
            <a:ext cx="7406900" cy="7153048"/>
          </a:xfrm>
          <a:prstGeom prst="rect">
            <a:avLst/>
          </a:prstGeom>
          <a:noFill/>
          <a:ln>
            <a:noFill/>
          </a:ln>
        </p:spPr>
        <p:txBody>
          <a:bodyPr lIns="38100" tIns="38100" rIns="38100" bIns="38100" anchor="t" anchorCtr="0">
            <a:spAutoFit/>
          </a:bodyPr>
          <a:lstStyle/>
          <a:p>
            <a:pPr marL="381000" marR="0" lvl="0" indent="-206022" algn="l">
              <a:lnSpc>
                <a:spcPct val="119886"/>
              </a:lnSpc>
              <a:spcBef>
                <a:spcPts val="1104"/>
              </a:spcBef>
              <a:spcAft>
                <a:spcPts val="0"/>
              </a:spcAft>
              <a:buClr>
                <a:srgbClr val="000000"/>
              </a:buClr>
              <a:buSzPct val="101851"/>
              <a:buFont typeface="Arial"/>
              <a:buChar char="●"/>
            </a:pPr>
            <a:r>
              <a:rPr lang="en-US" sz="2000" dirty="0" smtClean="0">
                <a:solidFill>
                  <a:srgbClr val="000000"/>
                </a:solidFill>
                <a:latin typeface="Arial"/>
                <a:ea typeface="Arial"/>
                <a:cs typeface="Arial"/>
                <a:sym typeface="Arial"/>
              </a:rPr>
              <a:t>South </a:t>
            </a:r>
            <a:r>
              <a:rPr lang="en-US" sz="2000" dirty="0">
                <a:solidFill>
                  <a:srgbClr val="000000"/>
                </a:solidFill>
                <a:latin typeface="Arial"/>
                <a:ea typeface="Arial"/>
                <a:cs typeface="Arial"/>
                <a:sym typeface="Arial"/>
              </a:rPr>
              <a:t>Carolina used slave labor to successfully grow rice, tobacco, and cotton on large plantations. Farmers in Georgia wanted the same “success” that South Carolina farmers had. </a:t>
            </a:r>
          </a:p>
          <a:p>
            <a:pPr marL="381000" marR="0" lvl="0" indent="-206022" algn="l">
              <a:lnSpc>
                <a:spcPct val="119886"/>
              </a:lnSpc>
              <a:spcBef>
                <a:spcPts val="1104"/>
              </a:spcBef>
              <a:spcAft>
                <a:spcPts val="0"/>
              </a:spcAft>
              <a:buClr>
                <a:srgbClr val="000000"/>
              </a:buClr>
              <a:buSzPct val="101851"/>
              <a:buFont typeface="Arial"/>
              <a:buChar char="●"/>
            </a:pPr>
            <a:r>
              <a:rPr lang="en-US" sz="2000" dirty="0">
                <a:solidFill>
                  <a:srgbClr val="000000"/>
                </a:solidFill>
                <a:latin typeface="Arial"/>
                <a:ea typeface="Arial"/>
                <a:cs typeface="Arial"/>
                <a:sym typeface="Arial"/>
              </a:rPr>
              <a:t>Many Georgians moved to places in the colony where they basically could live as they wished. </a:t>
            </a:r>
            <a:endParaRPr lang="en-US" sz="2000" dirty="0" smtClean="0">
              <a:solidFill>
                <a:srgbClr val="000000"/>
              </a:solidFill>
              <a:latin typeface="Arial"/>
              <a:ea typeface="Arial"/>
              <a:cs typeface="Arial"/>
              <a:sym typeface="Arial"/>
            </a:endParaRPr>
          </a:p>
          <a:p>
            <a:pPr marL="174978" marR="0" lvl="0" algn="l">
              <a:lnSpc>
                <a:spcPct val="119886"/>
              </a:lnSpc>
              <a:spcBef>
                <a:spcPts val="1104"/>
              </a:spcBef>
              <a:spcAft>
                <a:spcPts val="0"/>
              </a:spcAft>
              <a:buClr>
                <a:srgbClr val="000000"/>
              </a:buClr>
              <a:buSzPct val="101851"/>
            </a:pPr>
            <a:endParaRPr lang="en-US" sz="2000" dirty="0" smtClean="0"/>
          </a:p>
          <a:p>
            <a:pPr marL="174978" marR="0" lvl="0" algn="l">
              <a:lnSpc>
                <a:spcPct val="119886"/>
              </a:lnSpc>
              <a:spcBef>
                <a:spcPts val="1104"/>
              </a:spcBef>
              <a:spcAft>
                <a:spcPts val="0"/>
              </a:spcAft>
              <a:buClr>
                <a:srgbClr val="000000"/>
              </a:buClr>
              <a:buSzPct val="101851"/>
            </a:pPr>
            <a:r>
              <a:rPr lang="en-US" sz="2000" dirty="0" smtClean="0">
                <a:solidFill>
                  <a:srgbClr val="000000"/>
                </a:solidFill>
                <a:latin typeface="Arial"/>
                <a:ea typeface="Arial"/>
                <a:cs typeface="Arial"/>
                <a:sym typeface="Arial"/>
              </a:rPr>
              <a:t>What was their impact on Georgia?</a:t>
            </a:r>
            <a:endParaRPr lang="en-US" sz="2000" dirty="0">
              <a:solidFill>
                <a:srgbClr val="000000"/>
              </a:solidFill>
              <a:latin typeface="Arial"/>
              <a:ea typeface="Arial"/>
              <a:cs typeface="Arial"/>
              <a:sym typeface="Arial"/>
            </a:endParaRPr>
          </a:p>
          <a:p>
            <a:pPr marL="381000" marR="0" lvl="0" indent="-206022" algn="l">
              <a:lnSpc>
                <a:spcPct val="119886"/>
              </a:lnSpc>
              <a:spcBef>
                <a:spcPts val="1104"/>
              </a:spcBef>
              <a:spcAft>
                <a:spcPts val="0"/>
              </a:spcAft>
              <a:buClr>
                <a:srgbClr val="000000"/>
              </a:buClr>
              <a:buSzPct val="101851"/>
              <a:buFont typeface="Arial"/>
              <a:buChar char="●"/>
            </a:pPr>
            <a:r>
              <a:rPr lang="en-US" sz="2000" dirty="0" smtClean="0">
                <a:solidFill>
                  <a:srgbClr val="000000"/>
                </a:solidFill>
                <a:latin typeface="Arial"/>
                <a:ea typeface="Arial"/>
                <a:cs typeface="Arial"/>
                <a:sym typeface="Arial"/>
              </a:rPr>
              <a:t> Their voices were heard – eventually leading to changes in regulations in the colony.</a:t>
            </a:r>
          </a:p>
          <a:p>
            <a:pPr marL="381000" marR="0" lvl="0" indent="-206022" algn="l">
              <a:lnSpc>
                <a:spcPct val="119886"/>
              </a:lnSpc>
              <a:spcBef>
                <a:spcPts val="1104"/>
              </a:spcBef>
              <a:spcAft>
                <a:spcPts val="0"/>
              </a:spcAft>
              <a:buClr>
                <a:srgbClr val="000000"/>
              </a:buClr>
              <a:buSzPct val="101851"/>
              <a:buFont typeface="Arial"/>
              <a:buChar char="●"/>
            </a:pPr>
            <a:r>
              <a:rPr lang="en-US" sz="2000" dirty="0" smtClean="0">
                <a:solidFill>
                  <a:srgbClr val="000000"/>
                </a:solidFill>
                <a:latin typeface="Arial"/>
                <a:ea typeface="Arial"/>
                <a:cs typeface="Arial"/>
                <a:sym typeface="Arial"/>
              </a:rPr>
              <a:t>By </a:t>
            </a:r>
            <a:r>
              <a:rPr lang="en-US" sz="2000" dirty="0">
                <a:solidFill>
                  <a:srgbClr val="000000"/>
                </a:solidFill>
                <a:latin typeface="Arial"/>
                <a:ea typeface="Arial"/>
                <a:cs typeface="Arial"/>
                <a:sym typeface="Arial"/>
              </a:rPr>
              <a:t>1742, Georgians were allowed to buy and sell rum. Slavery was introduced in 1750. The colony named for King George II was changing.</a:t>
            </a:r>
          </a:p>
          <a:p>
            <a:pPr marL="0" marR="0" indent="0" algn="l">
              <a:lnSpc>
                <a:spcPct val="119886"/>
              </a:lnSpc>
              <a:spcBef>
                <a:spcPts val="1104"/>
              </a:spcBef>
              <a:spcAft>
                <a:spcPts val="0"/>
              </a:spcAft>
              <a:buNone/>
            </a:pPr>
            <a:endParaRPr sz="2444" dirty="0">
              <a:solidFill>
                <a:srgbClr val="000000"/>
              </a:solidFill>
              <a:latin typeface="Arial"/>
              <a:ea typeface="Arial"/>
              <a:cs typeface="Arial"/>
              <a:sym typeface="Arial"/>
            </a:endParaRPr>
          </a:p>
          <a:p>
            <a:pPr marL="0" marR="0" indent="0" algn="l">
              <a:lnSpc>
                <a:spcPct val="120000"/>
              </a:lnSpc>
              <a:spcBef>
                <a:spcPts val="2500"/>
              </a:spcBef>
              <a:spcAft>
                <a:spcPts val="0"/>
              </a:spcAft>
              <a:buNone/>
            </a:pPr>
            <a:endParaRPr sz="5555" dirty="0">
              <a:solidFill>
                <a:srgbClr val="000000"/>
              </a:solidFill>
              <a:latin typeface="Arial"/>
              <a:ea typeface="Arial"/>
              <a:cs typeface="Arial"/>
              <a:sym typeface="Arial"/>
            </a:endParaRPr>
          </a:p>
        </p:txBody>
      </p:sp>
      <p:pic>
        <p:nvPicPr>
          <p:cNvPr id="142" name="Shape 142"/>
          <p:cNvPicPr preferRelativeResize="0"/>
          <p:nvPr/>
        </p:nvPicPr>
        <p:blipFill>
          <a:blip r:embed="rId4">
            <a:alphaModFix/>
          </a:blip>
          <a:stretch>
            <a:fillRect/>
          </a:stretch>
        </p:blipFill>
        <p:spPr>
          <a:xfrm>
            <a:off x="2688150" y="338650"/>
            <a:ext cx="42325" cy="6974400"/>
          </a:xfrm>
          <a:prstGeom prst="rect">
            <a:avLst/>
          </a:prstGeom>
          <a:noFill/>
          <a:ln>
            <a:noFill/>
          </a:ln>
        </p:spPr>
      </p:pic>
    </p:spTree>
    <p:extLst>
      <p:ext uri="{BB962C8B-B14F-4D97-AF65-F5344CB8AC3E}">
        <p14:creationId xmlns:p14="http://schemas.microsoft.com/office/powerpoint/2010/main" val="339941778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36350" y="2484711"/>
            <a:ext cx="3088899" cy="1795428"/>
          </a:xfrm>
          <a:prstGeom prst="rect">
            <a:avLst/>
          </a:prstGeom>
          <a:noFill/>
          <a:ln>
            <a:noFill/>
          </a:ln>
        </p:spPr>
        <p:txBody>
          <a:bodyPr lIns="38100" tIns="38100" rIns="38100" bIns="38100" anchor="ctr" anchorCtr="0">
            <a:spAutoFit/>
          </a:bodyPr>
          <a:lstStyle/>
          <a:p>
            <a:pPr marL="0" marR="0" indent="0" algn="ctr">
              <a:lnSpc>
                <a:spcPct val="120138"/>
              </a:lnSpc>
              <a:spcBef>
                <a:spcPts val="0"/>
              </a:spcBef>
              <a:spcAft>
                <a:spcPts val="0"/>
              </a:spcAft>
              <a:buNone/>
            </a:pPr>
            <a:r>
              <a:rPr lang="en-US" sz="3200" b="1" dirty="0" smtClean="0">
                <a:solidFill>
                  <a:srgbClr val="000000"/>
                </a:solidFill>
                <a:latin typeface="Arial"/>
                <a:ea typeface="Arial"/>
                <a:cs typeface="Arial"/>
                <a:sym typeface="Arial"/>
              </a:rPr>
              <a:t>The Spanish Threat from Florida</a:t>
            </a:r>
            <a:endParaRPr lang="en-US" sz="3200" b="1" dirty="0">
              <a:solidFill>
                <a:srgbClr val="000000"/>
              </a:solidFill>
              <a:latin typeface="Arial"/>
              <a:ea typeface="Arial"/>
              <a:cs typeface="Arial"/>
              <a:sym typeface="Arial"/>
            </a:endParaRPr>
          </a:p>
        </p:txBody>
      </p:sp>
      <p:sp>
        <p:nvSpPr>
          <p:cNvPr id="148" name="Shape 148"/>
          <p:cNvSpPr txBox="1">
            <a:spLocks noGrp="1"/>
          </p:cNvSpPr>
          <p:nvPr>
            <p:ph type="body" idx="1"/>
          </p:nvPr>
        </p:nvSpPr>
        <p:spPr>
          <a:xfrm>
            <a:off x="2726950" y="559150"/>
            <a:ext cx="7152899" cy="6916550"/>
          </a:xfrm>
          <a:prstGeom prst="rect">
            <a:avLst/>
          </a:prstGeom>
          <a:noFill/>
          <a:ln>
            <a:noFill/>
          </a:ln>
        </p:spPr>
        <p:txBody>
          <a:bodyPr lIns="38100" tIns="38100" rIns="38100" bIns="38100" anchor="t" anchorCtr="0">
            <a:spAutoFit/>
          </a:bodyPr>
          <a:lstStyle/>
          <a:p>
            <a:pPr marL="381000" marR="0" lvl="0" indent="-220133" algn="l">
              <a:lnSpc>
                <a:spcPct val="119791"/>
              </a:lnSpc>
              <a:spcBef>
                <a:spcPts val="0"/>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The War of Jenkin’s Ear broke out between Great Britain and Spain in 1739. </a:t>
            </a:r>
          </a:p>
          <a:p>
            <a:pPr marL="762000" marR="0" lvl="1" indent="-191911" algn="l">
              <a:lnSpc>
                <a:spcPct val="120000"/>
              </a:lnSpc>
              <a:spcBef>
                <a:spcPts val="1000"/>
              </a:spcBef>
              <a:spcAft>
                <a:spcPts val="0"/>
              </a:spcAft>
              <a:buClr>
                <a:srgbClr val="000000"/>
              </a:buClr>
              <a:buSzPct val="101010"/>
              <a:buFont typeface="Courier New"/>
              <a:buChar char="o"/>
            </a:pPr>
            <a:r>
              <a:rPr lang="en-US" sz="2222" dirty="0">
                <a:solidFill>
                  <a:srgbClr val="000000"/>
                </a:solidFill>
                <a:latin typeface="Arial"/>
                <a:ea typeface="Arial"/>
                <a:cs typeface="Arial"/>
                <a:sym typeface="Arial"/>
              </a:rPr>
              <a:t>Oglethorpe organized an army of about 2,000 men with plans to capture Spanish forts in Florida. </a:t>
            </a:r>
          </a:p>
          <a:p>
            <a:pPr marL="762000" marR="0" lvl="1" indent="-191911" algn="l">
              <a:lnSpc>
                <a:spcPct val="120000"/>
              </a:lnSpc>
              <a:spcBef>
                <a:spcPts val="1000"/>
              </a:spcBef>
              <a:spcAft>
                <a:spcPts val="0"/>
              </a:spcAft>
              <a:buClr>
                <a:srgbClr val="000000"/>
              </a:buClr>
              <a:buSzPct val="101010"/>
              <a:buFont typeface="Courier New"/>
              <a:buChar char="o"/>
            </a:pPr>
            <a:r>
              <a:rPr lang="en-US" sz="2222" dirty="0">
                <a:solidFill>
                  <a:srgbClr val="000000"/>
                </a:solidFill>
                <a:latin typeface="Arial"/>
                <a:ea typeface="Arial"/>
                <a:cs typeface="Arial"/>
                <a:sym typeface="Arial"/>
              </a:rPr>
              <a:t>Spain responded and forced the Georgians, South Carolinians, and their Indian allies to retreat to St. Simon’s Island. </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The Battle of Bloody Marsh in 1742 caused the Spanish to flee Georgia, marking the end to Spanish threats. Georgia’s southern border was protected. </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Oglethorpe left the Georgia colony for England in 1743 and never returned. </a:t>
            </a:r>
          </a:p>
        </p:txBody>
      </p:sp>
      <p:pic>
        <p:nvPicPr>
          <p:cNvPr id="149" name="Shape 149"/>
          <p:cNvPicPr preferRelativeResize="0"/>
          <p:nvPr/>
        </p:nvPicPr>
        <p:blipFill>
          <a:blip r:embed="rId4">
            <a:alphaModFix/>
          </a:blip>
          <a:stretch>
            <a:fillRect/>
          </a:stretch>
        </p:blipFill>
        <p:spPr>
          <a:xfrm>
            <a:off x="2525590" y="501300"/>
            <a:ext cx="42325" cy="69744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pic>
        <p:nvPicPr>
          <p:cNvPr id="154" name="Shape 154"/>
          <p:cNvPicPr preferRelativeResize="0"/>
          <p:nvPr/>
        </p:nvPicPr>
        <p:blipFill>
          <a:blip r:embed="rId4">
            <a:alphaModFix/>
          </a:blip>
          <a:stretch>
            <a:fillRect/>
          </a:stretch>
        </p:blipFill>
        <p:spPr>
          <a:xfrm>
            <a:off x="254000" y="253975"/>
            <a:ext cx="5196399" cy="3894649"/>
          </a:xfrm>
          <a:prstGeom prst="rect">
            <a:avLst/>
          </a:prstGeom>
          <a:noFill/>
          <a:ln>
            <a:noFill/>
          </a:ln>
        </p:spPr>
      </p:pic>
      <p:pic>
        <p:nvPicPr>
          <p:cNvPr id="155" name="Shape 155"/>
          <p:cNvPicPr preferRelativeResize="0"/>
          <p:nvPr/>
        </p:nvPicPr>
        <p:blipFill>
          <a:blip r:embed="rId5">
            <a:alphaModFix/>
          </a:blip>
          <a:stretch>
            <a:fillRect/>
          </a:stretch>
        </p:blipFill>
        <p:spPr>
          <a:xfrm>
            <a:off x="4064000" y="3556000"/>
            <a:ext cx="5672650" cy="37888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10300" y="356300"/>
            <a:ext cx="9015574" cy="1243874"/>
          </a:xfrm>
          <a:prstGeom prst="rect">
            <a:avLst/>
          </a:prstGeom>
          <a:noFill/>
          <a:ln>
            <a:noFill/>
          </a:ln>
        </p:spPr>
        <p:txBody>
          <a:bodyPr lIns="38100" tIns="38100" rIns="38100" bIns="38100" anchor="ctr" anchorCtr="0">
            <a:spAutoFit/>
          </a:bodyPr>
          <a:lstStyle/>
          <a:p>
            <a:pPr marL="0" marR="0" indent="0" algn="ctr">
              <a:lnSpc>
                <a:spcPct val="120000"/>
              </a:lnSpc>
              <a:spcBef>
                <a:spcPts val="0"/>
              </a:spcBef>
              <a:spcAft>
                <a:spcPts val="0"/>
              </a:spcAft>
              <a:buNone/>
            </a:pPr>
            <a:r>
              <a:rPr lang="en-US" sz="4444" b="1" dirty="0">
                <a:solidFill>
                  <a:srgbClr val="000000"/>
                </a:solidFill>
                <a:latin typeface="Arial"/>
                <a:ea typeface="Arial"/>
                <a:cs typeface="Arial"/>
                <a:sym typeface="Arial"/>
              </a:rPr>
              <a:t>Enduring Understanding &amp; GPS</a:t>
            </a:r>
          </a:p>
        </p:txBody>
      </p:sp>
      <p:sp>
        <p:nvSpPr>
          <p:cNvPr id="32" name="Shape 32"/>
          <p:cNvSpPr txBox="1"/>
          <p:nvPr/>
        </p:nvSpPr>
        <p:spPr>
          <a:xfrm>
            <a:off x="610300" y="1829150"/>
            <a:ext cx="9184900" cy="6211444"/>
          </a:xfrm>
          <a:prstGeom prst="rect">
            <a:avLst/>
          </a:prstGeom>
          <a:noFill/>
          <a:ln>
            <a:noFill/>
          </a:ln>
        </p:spPr>
        <p:txBody>
          <a:bodyPr lIns="38100" tIns="38100" rIns="38100" bIns="38100" anchor="t" anchorCtr="0">
            <a:spAutoFit/>
          </a:bodyPr>
          <a:lstStyle/>
          <a:p>
            <a:pPr marL="139700" marR="0" lvl="0" algn="l">
              <a:lnSpc>
                <a:spcPct val="107870"/>
              </a:lnSpc>
              <a:spcBef>
                <a:spcPts val="0"/>
              </a:spcBef>
              <a:spcAft>
                <a:spcPts val="0"/>
              </a:spcAft>
              <a:buClr>
                <a:srgbClr val="000000"/>
              </a:buClr>
              <a:buSzPct val="100000"/>
            </a:pPr>
            <a:r>
              <a:rPr lang="en-US" sz="3000" b="1" u="sng" dirty="0">
                <a:solidFill>
                  <a:srgbClr val="000000"/>
                </a:solidFill>
                <a:latin typeface="Arial"/>
                <a:ea typeface="Arial"/>
                <a:cs typeface="Arial"/>
                <a:sym typeface="Arial"/>
              </a:rPr>
              <a:t>Enduring Understanding</a:t>
            </a:r>
            <a:r>
              <a:rPr lang="en-US" sz="3000" u="sng" dirty="0">
                <a:solidFill>
                  <a:srgbClr val="000000"/>
                </a:solidFill>
                <a:latin typeface="Arial"/>
                <a:ea typeface="Arial"/>
                <a:cs typeface="Arial"/>
                <a:sym typeface="Arial"/>
              </a:rPr>
              <a:t>: </a:t>
            </a:r>
            <a:r>
              <a:rPr lang="en-US" sz="3000" dirty="0">
                <a:solidFill>
                  <a:srgbClr val="000000"/>
                </a:solidFill>
                <a:latin typeface="Arial"/>
                <a:ea typeface="Arial"/>
                <a:cs typeface="Arial"/>
                <a:sym typeface="Arial"/>
              </a:rPr>
              <a:t>Movement &amp; Migration, Distribution of Power</a:t>
            </a:r>
          </a:p>
          <a:p>
            <a:pPr marL="139700" marR="0" lvl="0" algn="l">
              <a:lnSpc>
                <a:spcPct val="135648"/>
              </a:lnSpc>
              <a:spcBef>
                <a:spcPts val="677"/>
              </a:spcBef>
              <a:spcAft>
                <a:spcPts val="0"/>
              </a:spcAft>
              <a:buClr>
                <a:srgbClr val="000000"/>
              </a:buClr>
              <a:buSzPct val="100000"/>
            </a:pPr>
            <a:r>
              <a:rPr lang="en-US" sz="3000" b="1" u="sng" dirty="0" smtClean="0">
                <a:solidFill>
                  <a:srgbClr val="000000"/>
                </a:solidFill>
                <a:latin typeface="Arial"/>
                <a:ea typeface="Arial"/>
                <a:cs typeface="Arial"/>
                <a:sym typeface="Arial"/>
              </a:rPr>
              <a:t>GPS</a:t>
            </a:r>
            <a:r>
              <a:rPr lang="en-US" sz="3000" u="sng" dirty="0">
                <a:solidFill>
                  <a:srgbClr val="000000"/>
                </a:solidFill>
                <a:latin typeface="Arial"/>
                <a:ea typeface="Arial"/>
                <a:cs typeface="Arial"/>
                <a:sym typeface="Arial"/>
              </a:rPr>
              <a:t>: </a:t>
            </a:r>
            <a:endParaRPr lang="en-US" sz="3000" u="sng" dirty="0" smtClean="0">
              <a:solidFill>
                <a:srgbClr val="000000"/>
              </a:solidFill>
              <a:latin typeface="Arial"/>
              <a:ea typeface="Arial"/>
              <a:cs typeface="Arial"/>
              <a:sym typeface="Arial"/>
            </a:endParaRPr>
          </a:p>
          <a:p>
            <a:pPr marL="139700" marR="0" lvl="0" algn="l">
              <a:lnSpc>
                <a:spcPct val="135648"/>
              </a:lnSpc>
              <a:spcBef>
                <a:spcPts val="677"/>
              </a:spcBef>
              <a:spcAft>
                <a:spcPts val="0"/>
              </a:spcAft>
              <a:buClr>
                <a:srgbClr val="000000"/>
              </a:buClr>
              <a:buSzPct val="100000"/>
            </a:pPr>
            <a:r>
              <a:rPr lang="en-US" sz="3000" b="1" dirty="0" smtClean="0">
                <a:solidFill>
                  <a:srgbClr val="000000"/>
                </a:solidFill>
                <a:latin typeface="Arial"/>
                <a:ea typeface="Arial"/>
                <a:cs typeface="Arial"/>
                <a:sym typeface="Arial"/>
              </a:rPr>
              <a:t>SS8H2:The student will analyze the colonial period of Georgia's history.</a:t>
            </a:r>
            <a:r>
              <a:rPr lang="en-US" sz="3000" dirty="0">
                <a:solidFill>
                  <a:srgbClr val="000000"/>
                </a:solidFill>
                <a:latin typeface="Arial"/>
                <a:ea typeface="Arial"/>
                <a:cs typeface="Arial"/>
                <a:sym typeface="Arial"/>
              </a:rPr>
              <a:t/>
            </a:r>
            <a:br>
              <a:rPr lang="en-US" sz="3000" dirty="0">
                <a:solidFill>
                  <a:srgbClr val="000000"/>
                </a:solidFill>
                <a:latin typeface="Arial"/>
                <a:ea typeface="Arial"/>
                <a:cs typeface="Arial"/>
                <a:sym typeface="Arial"/>
              </a:rPr>
            </a:br>
            <a:r>
              <a:rPr lang="en-US" sz="3000" dirty="0">
                <a:solidFill>
                  <a:srgbClr val="000000"/>
                </a:solidFill>
                <a:latin typeface="Arial"/>
                <a:ea typeface="Arial"/>
                <a:cs typeface="Arial"/>
                <a:sym typeface="Arial"/>
              </a:rPr>
              <a:t>b) Evaluate the Trustee Period of Georgia's colonial history, emphasizing the role of the Salzburgers, Highland Scots, malcontents and the Spanish threat from Florida.</a:t>
            </a:r>
          </a:p>
          <a:p>
            <a:pPr marL="0" marR="0" indent="0" algn="l">
              <a:lnSpc>
                <a:spcPct val="107870"/>
              </a:lnSpc>
              <a:spcBef>
                <a:spcPts val="542"/>
              </a:spcBef>
              <a:spcAft>
                <a:spcPts val="0"/>
              </a:spcAft>
              <a:buNone/>
            </a:pPr>
            <a:endParaRPr sz="3000" dirty="0">
              <a:solidFill>
                <a:srgbClr val="000000"/>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Shape 160"/>
          <p:cNvPicPr preferRelativeResize="0"/>
          <p:nvPr/>
        </p:nvPicPr>
        <p:blipFill>
          <a:blip r:embed="rId4">
            <a:alphaModFix/>
          </a:blip>
          <a:stretch>
            <a:fillRect/>
          </a:stretch>
        </p:blipFill>
        <p:spPr>
          <a:xfrm>
            <a:off x="1185325" y="1185325"/>
            <a:ext cx="7916324" cy="52810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6</a:t>
            </a:r>
          </a:p>
        </p:txBody>
      </p:sp>
      <p:sp>
        <p:nvSpPr>
          <p:cNvPr id="166" name="Shape 166"/>
          <p:cNvSpPr txBox="1"/>
          <p:nvPr/>
        </p:nvSpPr>
        <p:spPr>
          <a:xfrm>
            <a:off x="17637" y="1717390"/>
            <a:ext cx="10200900" cy="5003999"/>
          </a:xfrm>
          <a:prstGeom prst="rect">
            <a:avLst/>
          </a:prstGeom>
          <a:noFill/>
          <a:ln>
            <a:noFill/>
          </a:ln>
        </p:spPr>
        <p:txBody>
          <a:bodyPr lIns="38100" tIns="38100" rIns="38100" bIns="38100" anchor="t" anchorCtr="0">
            <a:spAutoFit/>
          </a:bodyPr>
          <a:lstStyle/>
          <a:p>
            <a:pPr marL="0" marR="0" indent="0" algn="l">
              <a:lnSpc>
                <a:spcPct val="107916"/>
              </a:lnSpc>
              <a:spcBef>
                <a:spcPts val="0"/>
              </a:spcBef>
              <a:spcAft>
                <a:spcPts val="0"/>
              </a:spcAft>
              <a:buNone/>
            </a:pPr>
            <a:r>
              <a:rPr lang="en-US" sz="2800" b="1" dirty="0">
                <a:solidFill>
                  <a:srgbClr val="000000"/>
                </a:solidFill>
                <a:latin typeface="Arial"/>
                <a:ea typeface="Arial"/>
                <a:cs typeface="Arial"/>
                <a:sym typeface="Arial"/>
              </a:rPr>
              <a:t>James Oglethorpe’s rules and regulations upset many of the colonists causing them to become discontent. Why were they discontent?</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 colonists were upset that James Oglethorpe increased taxes and limited the number of immigrants into the colony.</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 colonists were upset that their neighbors in South Carolina were more prosperous because they could drink alcohol and own slaves. </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Catholics were now allowed to join the colony. </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King George II demanded that all colonists pay a loyalty tax.</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7</a:t>
            </a:r>
          </a:p>
        </p:txBody>
      </p:sp>
      <p:sp>
        <p:nvSpPr>
          <p:cNvPr id="172" name="Shape 172"/>
          <p:cNvSpPr txBox="1"/>
          <p:nvPr/>
        </p:nvSpPr>
        <p:spPr>
          <a:xfrm>
            <a:off x="102300" y="1321150"/>
            <a:ext cx="10200900" cy="4538615"/>
          </a:xfrm>
          <a:prstGeom prst="rect">
            <a:avLst/>
          </a:prstGeom>
          <a:noFill/>
          <a:ln>
            <a:noFill/>
          </a:ln>
        </p:spPr>
        <p:txBody>
          <a:bodyPr lIns="38100" tIns="38100" rIns="38100" bIns="38100" anchor="t" anchorCtr="0">
            <a:spAutoFit/>
          </a:bodyPr>
          <a:lstStyle/>
          <a:p>
            <a:pPr marL="0" marR="0" indent="0" algn="l">
              <a:lnSpc>
                <a:spcPct val="107916"/>
              </a:lnSpc>
              <a:spcBef>
                <a:spcPts val="0"/>
              </a:spcBef>
              <a:spcAft>
                <a:spcPts val="0"/>
              </a:spcAft>
              <a:buNone/>
            </a:pPr>
            <a:r>
              <a:rPr lang="en-US" sz="2800" b="1" dirty="0">
                <a:solidFill>
                  <a:srgbClr val="000000"/>
                </a:solidFill>
                <a:latin typeface="Arial"/>
                <a:ea typeface="Arial"/>
                <a:cs typeface="Arial"/>
                <a:sym typeface="Arial"/>
              </a:rPr>
              <a:t>What was the outcome of the Battle of Bloody Marsh?</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James Oglethorpe was killed and his body was later returned to England to be buried.</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 Spanish defeated the colonists and took control of Georgia’s southern border.</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Tomochichi and John Musgrove surrendered Yamacraw Bluff to the Spanish soldiers in exchange for their freedom.</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The colonists and James Oglethorpe successfully defended the Georgia colony, protecting the southern border.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02300" y="1907811"/>
            <a:ext cx="3088899" cy="2949205"/>
          </a:xfrm>
          <a:prstGeom prst="rect">
            <a:avLst/>
          </a:prstGeom>
          <a:noFill/>
          <a:ln>
            <a:noFill/>
          </a:ln>
        </p:spPr>
        <p:txBody>
          <a:bodyPr lIns="38100" tIns="38100" rIns="38100" bIns="38100" anchor="ctr" anchorCtr="0">
            <a:spAutoFit/>
          </a:bodyPr>
          <a:lstStyle/>
          <a:p>
            <a:pPr marL="0" marR="0" indent="0" algn="ctr">
              <a:lnSpc>
                <a:spcPct val="120138"/>
              </a:lnSpc>
              <a:spcBef>
                <a:spcPts val="0"/>
              </a:spcBef>
              <a:spcAft>
                <a:spcPts val="0"/>
              </a:spcAft>
              <a:buNone/>
            </a:pPr>
            <a:r>
              <a:rPr lang="en-US" sz="3111" b="1" dirty="0" smtClean="0">
                <a:solidFill>
                  <a:srgbClr val="000000"/>
                </a:solidFill>
                <a:latin typeface="Arial"/>
                <a:ea typeface="Arial"/>
                <a:cs typeface="Arial"/>
                <a:sym typeface="Arial"/>
              </a:rPr>
              <a:t>The Georgia Colony After James Oglethorpe Leaves</a:t>
            </a:r>
            <a:endParaRPr lang="en-US" sz="3111" b="1" dirty="0">
              <a:solidFill>
                <a:srgbClr val="000000"/>
              </a:solidFill>
              <a:latin typeface="Arial"/>
              <a:ea typeface="Arial"/>
              <a:cs typeface="Arial"/>
              <a:sym typeface="Arial"/>
            </a:endParaRPr>
          </a:p>
        </p:txBody>
      </p:sp>
      <p:sp>
        <p:nvSpPr>
          <p:cNvPr id="178" name="Shape 178"/>
          <p:cNvSpPr txBox="1">
            <a:spLocks noGrp="1"/>
          </p:cNvSpPr>
          <p:nvPr>
            <p:ph type="body" idx="1"/>
          </p:nvPr>
        </p:nvSpPr>
        <p:spPr>
          <a:xfrm>
            <a:off x="3304385" y="311851"/>
            <a:ext cx="6560249" cy="7107330"/>
          </a:xfrm>
          <a:prstGeom prst="rect">
            <a:avLst/>
          </a:prstGeom>
          <a:noFill/>
          <a:ln>
            <a:noFill/>
          </a:ln>
        </p:spPr>
        <p:txBody>
          <a:bodyPr lIns="38100" tIns="38100" rIns="38100" bIns="38100" anchor="t" anchorCtr="0">
            <a:spAutoFit/>
          </a:bodyPr>
          <a:lstStyle/>
          <a:p>
            <a:pPr marL="381000" marR="0" lvl="0" indent="-206022" algn="l">
              <a:lnSpc>
                <a:spcPct val="119886"/>
              </a:lnSpc>
              <a:spcBef>
                <a:spcPts val="0"/>
              </a:spcBef>
              <a:spcAft>
                <a:spcPts val="0"/>
              </a:spcAft>
              <a:buClr>
                <a:srgbClr val="000000"/>
              </a:buClr>
              <a:buSzPct val="101851"/>
              <a:buFont typeface="Arial"/>
              <a:buChar char="●"/>
            </a:pPr>
            <a:r>
              <a:rPr lang="en-US" sz="2400" dirty="0">
                <a:solidFill>
                  <a:srgbClr val="000000"/>
                </a:solidFill>
                <a:latin typeface="Arial"/>
                <a:ea typeface="Arial"/>
                <a:cs typeface="Arial"/>
                <a:sym typeface="Arial"/>
              </a:rPr>
              <a:t>Three different men served as president of the Georgia colony from the time Oglethorpe left the colony until 1754: William Stephens, Henry Parker, and Patrick Graham. </a:t>
            </a:r>
          </a:p>
          <a:p>
            <a:pPr marL="381000" marR="0" lvl="0" indent="-206022" algn="l">
              <a:lnSpc>
                <a:spcPct val="119886"/>
              </a:lnSpc>
              <a:spcBef>
                <a:spcPts val="1104"/>
              </a:spcBef>
              <a:spcAft>
                <a:spcPts val="0"/>
              </a:spcAft>
              <a:buClr>
                <a:srgbClr val="000000"/>
              </a:buClr>
              <a:buSzPct val="101851"/>
              <a:buFont typeface="Arial"/>
              <a:buChar char="●"/>
            </a:pPr>
            <a:r>
              <a:rPr lang="en-US" sz="2400" dirty="0">
                <a:solidFill>
                  <a:srgbClr val="000000"/>
                </a:solidFill>
                <a:latin typeface="Arial"/>
                <a:ea typeface="Arial"/>
                <a:cs typeface="Arial"/>
                <a:sym typeface="Arial"/>
              </a:rPr>
              <a:t>In 1752, one year before the initial 21-year charter was to expire, the trustees returned Georgia to the authority of King Georgia </a:t>
            </a:r>
            <a:r>
              <a:rPr lang="en-US" sz="2400" dirty="0" smtClean="0">
                <a:solidFill>
                  <a:srgbClr val="000000"/>
                </a:solidFill>
                <a:latin typeface="Arial"/>
                <a:ea typeface="Arial"/>
                <a:cs typeface="Arial"/>
                <a:sym typeface="Arial"/>
              </a:rPr>
              <a:t>II. It becomes a royal colony.</a:t>
            </a:r>
            <a:endParaRPr lang="en-US" sz="2400" dirty="0">
              <a:solidFill>
                <a:srgbClr val="000000"/>
              </a:solidFill>
              <a:latin typeface="Arial"/>
              <a:ea typeface="Arial"/>
              <a:cs typeface="Arial"/>
              <a:sym typeface="Arial"/>
            </a:endParaRPr>
          </a:p>
          <a:p>
            <a:pPr marL="381000" marR="0" lvl="0" indent="-206022" algn="l">
              <a:lnSpc>
                <a:spcPct val="119886"/>
              </a:lnSpc>
              <a:spcBef>
                <a:spcPts val="1104"/>
              </a:spcBef>
              <a:spcAft>
                <a:spcPts val="0"/>
              </a:spcAft>
              <a:buClr>
                <a:srgbClr val="000000"/>
              </a:buClr>
              <a:buSzPct val="101851"/>
              <a:buFont typeface="Arial"/>
              <a:buChar char="●"/>
            </a:pPr>
            <a:r>
              <a:rPr lang="en-US" sz="2400" dirty="0">
                <a:solidFill>
                  <a:srgbClr val="000000"/>
                </a:solidFill>
                <a:latin typeface="Arial"/>
                <a:ea typeface="Arial"/>
                <a:cs typeface="Arial"/>
                <a:sym typeface="Arial"/>
              </a:rPr>
              <a:t>In its first 20 years as a colony, Georgia’s population grew to 5,500 people, of which one-third were slaves. Protestants from Europe found safe haven in Georgia.</a:t>
            </a:r>
          </a:p>
          <a:p>
            <a:pPr marL="381000" marR="0" lvl="0" indent="-206022" algn="l">
              <a:lnSpc>
                <a:spcPct val="119886"/>
              </a:lnSpc>
              <a:spcBef>
                <a:spcPts val="1104"/>
              </a:spcBef>
              <a:spcAft>
                <a:spcPts val="0"/>
              </a:spcAft>
              <a:buClr>
                <a:srgbClr val="000000"/>
              </a:buClr>
              <a:buSzPct val="101851"/>
              <a:buFont typeface="Arial"/>
              <a:buChar char="●"/>
            </a:pPr>
            <a:r>
              <a:rPr lang="en-US" sz="2400" dirty="0">
                <a:solidFill>
                  <a:srgbClr val="000000"/>
                </a:solidFill>
                <a:latin typeface="Arial"/>
                <a:ea typeface="Arial"/>
                <a:cs typeface="Arial"/>
                <a:sym typeface="Arial"/>
              </a:rPr>
              <a:t>Treaties with Native Americans and victory over the Spanish settlers in Florida provided security to the Georgia colonists. </a:t>
            </a:r>
          </a:p>
        </p:txBody>
      </p:sp>
      <p:pic>
        <p:nvPicPr>
          <p:cNvPr id="179" name="Shape 179"/>
          <p:cNvPicPr preferRelativeResize="0"/>
          <p:nvPr/>
        </p:nvPicPr>
        <p:blipFill>
          <a:blip r:embed="rId4">
            <a:alphaModFix/>
          </a:blip>
          <a:stretch>
            <a:fillRect/>
          </a:stretch>
        </p:blipFill>
        <p:spPr>
          <a:xfrm>
            <a:off x="3111500" y="423325"/>
            <a:ext cx="42325" cy="69744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02300" y="1913800"/>
            <a:ext cx="3766249" cy="3275874"/>
          </a:xfrm>
          <a:prstGeom prst="rect">
            <a:avLst/>
          </a:prstGeom>
          <a:noFill/>
          <a:ln>
            <a:noFill/>
          </a:ln>
        </p:spPr>
        <p:txBody>
          <a:bodyPr lIns="38100" tIns="38100" rIns="38100" bIns="38100" anchor="ctr" anchorCtr="0">
            <a:spAutoFit/>
          </a:bodyPr>
          <a:lstStyle/>
          <a:p>
            <a:pPr marL="0" marR="0" indent="0" algn="ctr">
              <a:lnSpc>
                <a:spcPct val="119791"/>
              </a:lnSpc>
              <a:spcBef>
                <a:spcPts val="0"/>
              </a:spcBef>
              <a:spcAft>
                <a:spcPts val="0"/>
              </a:spcAft>
              <a:buNone/>
            </a:pPr>
            <a:r>
              <a:rPr lang="en-US" sz="2666" b="1" dirty="0">
                <a:solidFill>
                  <a:srgbClr val="000000"/>
                </a:solidFill>
                <a:latin typeface="Arial"/>
                <a:ea typeface="Arial"/>
                <a:cs typeface="Arial"/>
                <a:sym typeface="Arial"/>
              </a:rPr>
              <a:t>Early Georgia</a:t>
            </a:r>
            <a:br>
              <a:rPr lang="en-US" sz="2666" b="1" dirty="0">
                <a:solidFill>
                  <a:srgbClr val="000000"/>
                </a:solidFill>
                <a:latin typeface="Arial"/>
                <a:ea typeface="Arial"/>
                <a:cs typeface="Arial"/>
                <a:sym typeface="Arial"/>
              </a:rPr>
            </a:br>
            <a:r>
              <a:rPr lang="en-US" sz="2666" b="1" dirty="0">
                <a:solidFill>
                  <a:srgbClr val="000000"/>
                </a:solidFill>
                <a:latin typeface="Arial"/>
                <a:ea typeface="Arial"/>
                <a:cs typeface="Arial"/>
                <a:sym typeface="Arial"/>
              </a:rPr>
              <a:t>Colony</a:t>
            </a:r>
            <a:r>
              <a:rPr lang="en-US" sz="2666" dirty="0">
                <a:solidFill>
                  <a:srgbClr val="000000"/>
                </a:solidFill>
                <a:latin typeface="Arial"/>
                <a:ea typeface="Arial"/>
                <a:cs typeface="Arial"/>
                <a:sym typeface="Arial"/>
              </a:rPr>
              <a:t> </a:t>
            </a:r>
            <a:r>
              <a:rPr lang="en-US" sz="2666" b="1" dirty="0">
                <a:solidFill>
                  <a:srgbClr val="000000"/>
                </a:solidFill>
                <a:latin typeface="Arial"/>
                <a:ea typeface="Arial"/>
                <a:cs typeface="Arial"/>
                <a:sym typeface="Arial"/>
              </a:rPr>
              <a:t>Accomplishments</a:t>
            </a:r>
          </a:p>
        </p:txBody>
      </p:sp>
      <p:sp>
        <p:nvSpPr>
          <p:cNvPr id="185" name="Shape 185"/>
          <p:cNvSpPr txBox="1">
            <a:spLocks noGrp="1"/>
          </p:cNvSpPr>
          <p:nvPr>
            <p:ph type="body" idx="1"/>
          </p:nvPr>
        </p:nvSpPr>
        <p:spPr>
          <a:xfrm>
            <a:off x="3742950" y="474475"/>
            <a:ext cx="6390900" cy="7170550"/>
          </a:xfrm>
          <a:prstGeom prst="rect">
            <a:avLst/>
          </a:prstGeom>
          <a:noFill/>
          <a:ln>
            <a:noFill/>
          </a:ln>
        </p:spPr>
        <p:txBody>
          <a:bodyPr lIns="38100" tIns="38100" rIns="38100" bIns="38100" anchor="t" anchorCtr="0">
            <a:spAutoFit/>
          </a:bodyPr>
          <a:lstStyle/>
          <a:p>
            <a:pPr marL="381000" marR="0" lvl="0" indent="-220133" algn="l">
              <a:lnSpc>
                <a:spcPct val="119791"/>
              </a:lnSpc>
              <a:spcBef>
                <a:spcPts val="0"/>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The Bethesda Orphans Home was established in Ebenezer.</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The orphanage later became Bethesda House School, where many of Georgia’s early leaders were educated.</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The Methodist Church was founded by John and Charles Wesley.</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The first Sunday School in America is established by the Wesley brothers.</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A successful court system was established and maintained.</a:t>
            </a:r>
          </a:p>
          <a:p>
            <a:pPr marL="381000" marR="0" lvl="0" indent="-220133" algn="l">
              <a:lnSpc>
                <a:spcPct val="119791"/>
              </a:lnSpc>
              <a:spcBef>
                <a:spcPts val="1198"/>
              </a:spcBef>
              <a:spcAft>
                <a:spcPts val="0"/>
              </a:spcAft>
              <a:buClr>
                <a:srgbClr val="000000"/>
              </a:buClr>
              <a:buSzPct val="98765"/>
              <a:buFont typeface="Arial"/>
              <a:buChar char="●"/>
            </a:pPr>
            <a:r>
              <a:rPr lang="en-US" sz="2666" dirty="0">
                <a:solidFill>
                  <a:srgbClr val="000000"/>
                </a:solidFill>
                <a:latin typeface="Arial"/>
                <a:ea typeface="Arial"/>
                <a:cs typeface="Arial"/>
                <a:sym typeface="Arial"/>
              </a:rPr>
              <a:t>Women were able to inherit property.</a:t>
            </a:r>
          </a:p>
        </p:txBody>
      </p:sp>
      <p:pic>
        <p:nvPicPr>
          <p:cNvPr id="186" name="Shape 186"/>
          <p:cNvPicPr preferRelativeResize="0"/>
          <p:nvPr/>
        </p:nvPicPr>
        <p:blipFill>
          <a:blip r:embed="rId4">
            <a:alphaModFix/>
          </a:blip>
          <a:stretch>
            <a:fillRect/>
          </a:stretch>
        </p:blipFill>
        <p:spPr>
          <a:xfrm>
            <a:off x="3534825" y="423325"/>
            <a:ext cx="42325" cy="6974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10300" y="89950"/>
            <a:ext cx="9015574" cy="1243874"/>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Where are you from?</a:t>
            </a:r>
          </a:p>
        </p:txBody>
      </p:sp>
      <p:pic>
        <p:nvPicPr>
          <p:cNvPr id="38" name="Shape 38"/>
          <p:cNvPicPr preferRelativeResize="0"/>
          <p:nvPr/>
        </p:nvPicPr>
        <p:blipFill>
          <a:blip r:embed="rId4">
            <a:alphaModFix/>
          </a:blip>
          <a:stretch>
            <a:fillRect/>
          </a:stretch>
        </p:blipFill>
        <p:spPr>
          <a:xfrm>
            <a:off x="84650" y="1132400"/>
            <a:ext cx="5651500" cy="3640649"/>
          </a:xfrm>
          <a:prstGeom prst="rect">
            <a:avLst/>
          </a:prstGeom>
          <a:noFill/>
          <a:ln>
            <a:noFill/>
          </a:ln>
        </p:spPr>
      </p:pic>
      <p:pic>
        <p:nvPicPr>
          <p:cNvPr id="39" name="Shape 39"/>
          <p:cNvPicPr preferRelativeResize="0"/>
          <p:nvPr/>
        </p:nvPicPr>
        <p:blipFill>
          <a:blip r:embed="rId5">
            <a:alphaModFix/>
          </a:blip>
          <a:stretch>
            <a:fillRect/>
          </a:stretch>
        </p:blipFill>
        <p:spPr>
          <a:xfrm>
            <a:off x="5312825" y="4773075"/>
            <a:ext cx="4794250" cy="28468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10300" y="356300"/>
            <a:ext cx="9015574" cy="1633537"/>
          </a:xfrm>
          <a:prstGeom prst="rect">
            <a:avLst/>
          </a:prstGeom>
          <a:noFill/>
          <a:ln>
            <a:noFill/>
          </a:ln>
        </p:spPr>
        <p:txBody>
          <a:bodyPr lIns="38100" tIns="38100" rIns="38100" bIns="38100" anchor="ctr" anchorCtr="0">
            <a:spAutoFit/>
          </a:bodyPr>
          <a:lstStyle/>
          <a:p>
            <a:pPr marL="0" marR="0" indent="0" algn="ctr">
              <a:lnSpc>
                <a:spcPct val="120000"/>
              </a:lnSpc>
              <a:spcBef>
                <a:spcPts val="0"/>
              </a:spcBef>
              <a:spcAft>
                <a:spcPts val="0"/>
              </a:spcAft>
              <a:buNone/>
            </a:pPr>
            <a:r>
              <a:rPr lang="en-US" sz="4444" b="1" dirty="0">
                <a:solidFill>
                  <a:srgbClr val="000000"/>
                </a:solidFill>
                <a:latin typeface="Arial"/>
                <a:ea typeface="Arial"/>
                <a:cs typeface="Arial"/>
                <a:sym typeface="Arial"/>
              </a:rPr>
              <a:t>Why did your family decide to move to Georgia?</a:t>
            </a:r>
          </a:p>
        </p:txBody>
      </p:sp>
      <p:sp>
        <p:nvSpPr>
          <p:cNvPr id="45" name="Shape 45"/>
          <p:cNvSpPr txBox="1"/>
          <p:nvPr/>
        </p:nvSpPr>
        <p:spPr>
          <a:xfrm>
            <a:off x="610300" y="1829150"/>
            <a:ext cx="9015574" cy="6144374"/>
          </a:xfrm>
          <a:prstGeom prst="rect">
            <a:avLst/>
          </a:prstGeom>
          <a:noFill/>
          <a:ln>
            <a:noFill/>
          </a:ln>
        </p:spPr>
        <p:txBody>
          <a:bodyPr lIns="38100" tIns="38100" rIns="38100" bIns="38100" anchor="t" anchorCtr="0">
            <a:spAutoFit/>
          </a:bodyPr>
          <a:lstStyle/>
          <a:p>
            <a:pPr marL="381000" marR="0" lvl="0" indent="-262466" algn="l">
              <a:lnSpc>
                <a:spcPct val="167916"/>
              </a:lnSpc>
              <a:spcBef>
                <a:spcPts val="0"/>
              </a:spcBef>
              <a:spcAft>
                <a:spcPts val="0"/>
              </a:spcAft>
              <a:buClr>
                <a:srgbClr val="000000"/>
              </a:buClr>
              <a:buSzPct val="101010"/>
              <a:buFont typeface="Arial"/>
              <a:buChar char="●"/>
            </a:pPr>
            <a:r>
              <a:rPr lang="en-US" sz="3333" dirty="0">
                <a:solidFill>
                  <a:srgbClr val="000000"/>
                </a:solidFill>
                <a:latin typeface="Arial"/>
                <a:ea typeface="Arial"/>
                <a:cs typeface="Arial"/>
                <a:sym typeface="Arial"/>
              </a:rPr>
              <a:t>Job </a:t>
            </a:r>
            <a:r>
              <a:rPr lang="en-US" sz="3333" dirty="0" smtClean="0">
                <a:solidFill>
                  <a:srgbClr val="000000"/>
                </a:solidFill>
                <a:latin typeface="Arial"/>
                <a:ea typeface="Arial"/>
                <a:cs typeface="Arial"/>
                <a:sym typeface="Arial"/>
              </a:rPr>
              <a:t>Opportunity?</a:t>
            </a:r>
          </a:p>
          <a:p>
            <a:pPr marL="381000" marR="0" lvl="0" indent="-262466" algn="l">
              <a:lnSpc>
                <a:spcPct val="167916"/>
              </a:lnSpc>
              <a:spcBef>
                <a:spcPts val="0"/>
              </a:spcBef>
              <a:spcAft>
                <a:spcPts val="0"/>
              </a:spcAft>
              <a:buClr>
                <a:srgbClr val="000000"/>
              </a:buClr>
              <a:buSzPct val="101010"/>
              <a:buFont typeface="Arial"/>
              <a:buChar char="●"/>
            </a:pPr>
            <a:r>
              <a:rPr lang="en-US" sz="3333" dirty="0" smtClean="0">
                <a:solidFill>
                  <a:srgbClr val="000000"/>
                </a:solidFill>
                <a:latin typeface="Arial"/>
                <a:ea typeface="Arial"/>
                <a:cs typeface="Arial"/>
                <a:sym typeface="Arial"/>
              </a:rPr>
              <a:t>To </a:t>
            </a:r>
            <a:r>
              <a:rPr lang="en-US" sz="3333" dirty="0">
                <a:solidFill>
                  <a:srgbClr val="000000"/>
                </a:solidFill>
                <a:latin typeface="Arial"/>
                <a:ea typeface="Arial"/>
                <a:cs typeface="Arial"/>
                <a:sym typeface="Arial"/>
              </a:rPr>
              <a:t>be close to </a:t>
            </a:r>
            <a:r>
              <a:rPr lang="en-US" sz="3333" dirty="0" smtClean="0">
                <a:solidFill>
                  <a:srgbClr val="000000"/>
                </a:solidFill>
                <a:latin typeface="Arial"/>
                <a:ea typeface="Arial"/>
                <a:cs typeface="Arial"/>
                <a:sym typeface="Arial"/>
              </a:rPr>
              <a:t>family?</a:t>
            </a:r>
          </a:p>
          <a:p>
            <a:pPr marL="381000" marR="0" lvl="0" indent="-262466" algn="l">
              <a:lnSpc>
                <a:spcPct val="167916"/>
              </a:lnSpc>
              <a:spcBef>
                <a:spcPts val="0"/>
              </a:spcBef>
              <a:spcAft>
                <a:spcPts val="0"/>
              </a:spcAft>
              <a:buClr>
                <a:srgbClr val="000000"/>
              </a:buClr>
              <a:buSzPct val="101010"/>
              <a:buFont typeface="Arial"/>
              <a:buChar char="●"/>
            </a:pPr>
            <a:r>
              <a:rPr lang="en-US" sz="3333" dirty="0" smtClean="0">
                <a:solidFill>
                  <a:srgbClr val="000000"/>
                </a:solidFill>
                <a:latin typeface="Arial"/>
                <a:ea typeface="Arial"/>
                <a:cs typeface="Arial"/>
                <a:sym typeface="Arial"/>
              </a:rPr>
              <a:t>New Start?</a:t>
            </a:r>
          </a:p>
          <a:p>
            <a:pPr marL="381000" marR="0" lvl="0" indent="-262466" algn="l">
              <a:lnSpc>
                <a:spcPct val="167916"/>
              </a:lnSpc>
              <a:spcBef>
                <a:spcPts val="0"/>
              </a:spcBef>
              <a:spcAft>
                <a:spcPts val="0"/>
              </a:spcAft>
              <a:buClr>
                <a:srgbClr val="000000"/>
              </a:buClr>
              <a:buSzPct val="101010"/>
              <a:buFont typeface="Arial"/>
              <a:buChar char="●"/>
            </a:pPr>
            <a:r>
              <a:rPr lang="en-US" sz="3333" dirty="0" smtClean="0">
                <a:solidFill>
                  <a:srgbClr val="000000"/>
                </a:solidFill>
                <a:latin typeface="Arial"/>
                <a:ea typeface="Arial"/>
                <a:cs typeface="Arial"/>
                <a:sym typeface="Arial"/>
              </a:rPr>
              <a:t>Weather?</a:t>
            </a:r>
            <a:endParaRPr lang="en-US" sz="3333" dirty="0">
              <a:solidFill>
                <a:srgbClr val="000000"/>
              </a:solidFill>
              <a:latin typeface="Arial"/>
              <a:ea typeface="Arial"/>
              <a:cs typeface="Arial"/>
              <a:sym typeface="Arial"/>
            </a:endParaRPr>
          </a:p>
          <a:p>
            <a:pPr marL="381000" marR="0" lvl="0" indent="-262466" algn="l">
              <a:lnSpc>
                <a:spcPct val="167916"/>
              </a:lnSpc>
              <a:spcBef>
                <a:spcPts val="604"/>
              </a:spcBef>
              <a:spcAft>
                <a:spcPts val="0"/>
              </a:spcAft>
              <a:buClr>
                <a:srgbClr val="000000"/>
              </a:buClr>
              <a:buSzPct val="101010"/>
              <a:buFont typeface="Arial"/>
              <a:buChar char="●"/>
            </a:pPr>
            <a:r>
              <a:rPr lang="en-US" sz="3333" dirty="0">
                <a:solidFill>
                  <a:srgbClr val="000000"/>
                </a:solidFill>
                <a:latin typeface="Arial"/>
                <a:ea typeface="Arial"/>
                <a:cs typeface="Arial"/>
                <a:sym typeface="Arial"/>
              </a:rPr>
              <a:t>Military </a:t>
            </a:r>
            <a:r>
              <a:rPr lang="en-US" sz="3333" dirty="0" smtClean="0">
                <a:solidFill>
                  <a:srgbClr val="000000"/>
                </a:solidFill>
                <a:latin typeface="Arial"/>
                <a:ea typeface="Arial"/>
                <a:cs typeface="Arial"/>
                <a:sym typeface="Arial"/>
              </a:rPr>
              <a:t>Relocation?</a:t>
            </a:r>
            <a:endParaRPr lang="en-US" sz="3333" dirty="0">
              <a:solidFill>
                <a:srgbClr val="000000"/>
              </a:solidFill>
              <a:latin typeface="Arial"/>
              <a:ea typeface="Arial"/>
              <a:cs typeface="Arial"/>
              <a:sym typeface="Arial"/>
            </a:endParaRPr>
          </a:p>
          <a:p>
            <a:pPr marL="381000" marR="0" lvl="0" indent="-262466" algn="l">
              <a:lnSpc>
                <a:spcPct val="167916"/>
              </a:lnSpc>
              <a:spcBef>
                <a:spcPts val="604"/>
              </a:spcBef>
              <a:spcAft>
                <a:spcPts val="0"/>
              </a:spcAft>
              <a:buClr>
                <a:srgbClr val="000000"/>
              </a:buClr>
              <a:buSzPct val="101010"/>
              <a:buFont typeface="Arial"/>
              <a:buChar char="●"/>
            </a:pPr>
            <a:r>
              <a:rPr lang="en-US" sz="3333" dirty="0" smtClean="0">
                <a:solidFill>
                  <a:srgbClr val="000000"/>
                </a:solidFill>
                <a:latin typeface="Arial"/>
                <a:ea typeface="Arial"/>
                <a:cs typeface="Arial"/>
                <a:sym typeface="Arial"/>
              </a:rPr>
              <a:t>Other?</a:t>
            </a:r>
            <a:endParaRPr lang="en-US" sz="3333" dirty="0">
              <a:solidFill>
                <a:srgbClr val="000000"/>
              </a:solidFill>
              <a:latin typeface="Arial"/>
              <a:ea typeface="Arial"/>
              <a:cs typeface="Arial"/>
              <a:sym typeface="Arial"/>
            </a:endParaRPr>
          </a:p>
          <a:p>
            <a:pPr marL="0" marR="0" indent="0" algn="l">
              <a:lnSpc>
                <a:spcPct val="107916"/>
              </a:lnSpc>
              <a:spcBef>
                <a:spcPts val="604"/>
              </a:spcBef>
              <a:spcAft>
                <a:spcPts val="0"/>
              </a:spcAft>
              <a:buNone/>
            </a:pPr>
            <a:endParaRPr sz="3333" dirty="0">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u="sng" dirty="0">
                <a:solidFill>
                  <a:srgbClr val="000000"/>
                </a:solidFill>
                <a:latin typeface="Arial"/>
                <a:ea typeface="Arial"/>
                <a:cs typeface="Arial"/>
                <a:sym typeface="Arial"/>
              </a:rPr>
              <a:t>Protestants versus Catholics</a:t>
            </a:r>
          </a:p>
        </p:txBody>
      </p:sp>
      <p:sp>
        <p:nvSpPr>
          <p:cNvPr id="51" name="Shape 51"/>
          <p:cNvSpPr txBox="1"/>
          <p:nvPr/>
        </p:nvSpPr>
        <p:spPr>
          <a:xfrm>
            <a:off x="356300" y="1490475"/>
            <a:ext cx="3427574" cy="5985224"/>
          </a:xfrm>
          <a:prstGeom prst="rect">
            <a:avLst/>
          </a:prstGeom>
          <a:noFill/>
          <a:ln>
            <a:noFill/>
          </a:ln>
        </p:spPr>
        <p:txBody>
          <a:bodyPr lIns="38100" tIns="38100" rIns="38100" bIns="38100" anchor="t" anchorCtr="0">
            <a:spAutoFit/>
          </a:bodyPr>
          <a:lstStyle/>
          <a:p>
            <a:pPr marL="0" marR="0" indent="0" algn="l">
              <a:lnSpc>
                <a:spcPct val="120000"/>
              </a:lnSpc>
              <a:spcBef>
                <a:spcPts val="0"/>
              </a:spcBef>
              <a:spcAft>
                <a:spcPts val="0"/>
              </a:spcAft>
              <a:buNone/>
            </a:pPr>
            <a:r>
              <a:rPr lang="en-US" sz="2222" b="1" dirty="0">
                <a:solidFill>
                  <a:srgbClr val="000000"/>
                </a:solidFill>
                <a:latin typeface="Arial"/>
                <a:ea typeface="Arial"/>
                <a:cs typeface="Arial"/>
                <a:sym typeface="Arial"/>
              </a:rPr>
              <a:t>What is the difference between the Catholic and Protestant faiths?</a:t>
            </a:r>
          </a:p>
        </p:txBody>
      </p:sp>
      <p:sp>
        <p:nvSpPr>
          <p:cNvPr id="52" name="Shape 52"/>
          <p:cNvSpPr txBox="1"/>
          <p:nvPr/>
        </p:nvSpPr>
        <p:spPr>
          <a:xfrm>
            <a:off x="4250950" y="1490475"/>
            <a:ext cx="5713575" cy="2205668"/>
          </a:xfrm>
          <a:prstGeom prst="rect">
            <a:avLst/>
          </a:prstGeom>
          <a:noFill/>
          <a:ln>
            <a:noFill/>
          </a:ln>
        </p:spPr>
        <p:txBody>
          <a:bodyPr lIns="38100" tIns="38100" rIns="38100" bIns="38100" anchor="t" anchorCtr="0">
            <a:spAutoFit/>
          </a:bodyPr>
          <a:lstStyle/>
          <a:p>
            <a:pPr marL="381000" marR="0" lvl="0" indent="-191911" algn="l">
              <a:lnSpc>
                <a:spcPct val="120000"/>
              </a:lnSpc>
              <a:spcBef>
                <a:spcPts val="0"/>
              </a:spcBef>
              <a:spcAft>
                <a:spcPts val="0"/>
              </a:spcAft>
              <a:buClr>
                <a:srgbClr val="000000"/>
              </a:buClr>
              <a:buSzPct val="101010"/>
              <a:buFont typeface="Arial"/>
              <a:buChar char="●"/>
            </a:pPr>
            <a:r>
              <a:rPr lang="en-US" sz="2000" dirty="0">
                <a:solidFill>
                  <a:srgbClr val="000000"/>
                </a:solidFill>
                <a:latin typeface="Arial"/>
                <a:ea typeface="Arial"/>
                <a:cs typeface="Arial"/>
                <a:sym typeface="Arial"/>
              </a:rPr>
              <a:t>Catholics and Protestants (Baptist, Pentecostal, Lutheran, Methodist, Episcopal, Apostolic, etc.) believe some of the same things, but also some different things. </a:t>
            </a:r>
          </a:p>
          <a:p>
            <a:pPr marL="0" marR="0" indent="0" algn="l">
              <a:lnSpc>
                <a:spcPct val="120089"/>
              </a:lnSpc>
              <a:spcBef>
                <a:spcPts val="563"/>
              </a:spcBef>
              <a:spcAft>
                <a:spcPts val="0"/>
              </a:spcAft>
              <a:buNone/>
            </a:pPr>
            <a:endParaRPr sz="3111" dirty="0">
              <a:solidFill>
                <a:srgbClr val="000000"/>
              </a:solidFill>
              <a:latin typeface="Arial"/>
              <a:ea typeface="Arial"/>
              <a:cs typeface="Arial"/>
              <a:sym typeface="Arial"/>
            </a:endParaRPr>
          </a:p>
        </p:txBody>
      </p:sp>
      <p:pic>
        <p:nvPicPr>
          <p:cNvPr id="53" name="Shape 53"/>
          <p:cNvPicPr preferRelativeResize="0"/>
          <p:nvPr/>
        </p:nvPicPr>
        <p:blipFill>
          <a:blip r:embed="rId4">
            <a:alphaModFix/>
          </a:blip>
          <a:stretch>
            <a:fillRect/>
          </a:stretch>
        </p:blipFill>
        <p:spPr>
          <a:xfrm>
            <a:off x="3958150" y="1439325"/>
            <a:ext cx="42325" cy="1809750"/>
          </a:xfrm>
          <a:prstGeom prst="rect">
            <a:avLst/>
          </a:prstGeom>
          <a:noFill/>
          <a:ln>
            <a:noFill/>
          </a:ln>
        </p:spPr>
      </p:pic>
      <p:pic>
        <p:nvPicPr>
          <p:cNvPr id="54" name="Shape 54"/>
          <p:cNvPicPr preferRelativeResize="0"/>
          <p:nvPr/>
        </p:nvPicPr>
        <p:blipFill>
          <a:blip r:embed="rId5">
            <a:alphaModFix/>
          </a:blip>
          <a:stretch>
            <a:fillRect/>
          </a:stretch>
        </p:blipFill>
        <p:spPr>
          <a:xfrm>
            <a:off x="376762" y="3249075"/>
            <a:ext cx="9482649" cy="41486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10300" y="356300"/>
            <a:ext cx="9015574" cy="1243874"/>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u="sng" dirty="0">
                <a:solidFill>
                  <a:srgbClr val="000000"/>
                </a:solidFill>
                <a:latin typeface="Arial"/>
                <a:ea typeface="Arial"/>
                <a:cs typeface="Arial"/>
                <a:sym typeface="Arial"/>
              </a:rPr>
              <a:t>Protestants versus Catholics</a:t>
            </a:r>
          </a:p>
        </p:txBody>
      </p:sp>
      <p:sp>
        <p:nvSpPr>
          <p:cNvPr id="60" name="Shape 60"/>
          <p:cNvSpPr txBox="1"/>
          <p:nvPr/>
        </p:nvSpPr>
        <p:spPr>
          <a:xfrm>
            <a:off x="356300" y="1490475"/>
            <a:ext cx="3427574" cy="5985224"/>
          </a:xfrm>
          <a:prstGeom prst="rect">
            <a:avLst/>
          </a:prstGeom>
          <a:noFill/>
          <a:ln>
            <a:noFill/>
          </a:ln>
        </p:spPr>
        <p:txBody>
          <a:bodyPr lIns="38100" tIns="38100" rIns="38100" bIns="38100" anchor="t" anchorCtr="0">
            <a:spAutoFit/>
          </a:bodyPr>
          <a:lstStyle/>
          <a:p>
            <a:pPr marL="0" marR="0" indent="0" algn="l">
              <a:lnSpc>
                <a:spcPct val="100000"/>
              </a:lnSpc>
              <a:spcBef>
                <a:spcPts val="0"/>
              </a:spcBef>
              <a:spcAft>
                <a:spcPts val="0"/>
              </a:spcAft>
              <a:buNone/>
            </a:pPr>
            <a:r>
              <a:rPr lang="en-US" sz="2666" b="1" dirty="0">
                <a:solidFill>
                  <a:srgbClr val="000000"/>
                </a:solidFill>
                <a:latin typeface="Arial"/>
                <a:ea typeface="Arial"/>
                <a:cs typeface="Arial"/>
                <a:sym typeface="Arial"/>
              </a:rPr>
              <a:t>Why was there conflict between Protestants and Catholics in Europe? </a:t>
            </a:r>
          </a:p>
          <a:p>
            <a:pPr marL="0" marR="0" indent="0" algn="l">
              <a:lnSpc>
                <a:spcPct val="100000"/>
              </a:lnSpc>
              <a:spcBef>
                <a:spcPts val="479"/>
              </a:spcBef>
              <a:spcAft>
                <a:spcPts val="0"/>
              </a:spcAft>
              <a:buNone/>
            </a:pPr>
            <a:endParaRPr sz="2666" b="1" dirty="0">
              <a:solidFill>
                <a:srgbClr val="000000"/>
              </a:solidFill>
              <a:latin typeface="Arial"/>
              <a:ea typeface="Arial"/>
              <a:cs typeface="Arial"/>
              <a:sym typeface="Arial"/>
            </a:endParaRPr>
          </a:p>
          <a:p>
            <a:pPr marL="0" marR="0" indent="0" algn="l">
              <a:lnSpc>
                <a:spcPct val="100000"/>
              </a:lnSpc>
              <a:spcBef>
                <a:spcPts val="479"/>
              </a:spcBef>
              <a:spcAft>
                <a:spcPts val="0"/>
              </a:spcAft>
              <a:buNone/>
            </a:pPr>
            <a:r>
              <a:rPr lang="en-US" sz="2666" b="1" dirty="0">
                <a:solidFill>
                  <a:srgbClr val="000000"/>
                </a:solidFill>
                <a:latin typeface="Arial"/>
                <a:ea typeface="Arial"/>
                <a:cs typeface="Arial"/>
                <a:sym typeface="Arial"/>
              </a:rPr>
              <a:t>Why did Protestant flee to the Georgia colony and the other 12 colonies?</a:t>
            </a:r>
          </a:p>
        </p:txBody>
      </p:sp>
      <p:sp>
        <p:nvSpPr>
          <p:cNvPr id="61" name="Shape 61"/>
          <p:cNvSpPr txBox="1"/>
          <p:nvPr/>
        </p:nvSpPr>
        <p:spPr>
          <a:xfrm>
            <a:off x="4037874" y="1490475"/>
            <a:ext cx="6011325" cy="6178614"/>
          </a:xfrm>
          <a:prstGeom prst="rect">
            <a:avLst/>
          </a:prstGeom>
          <a:noFill/>
          <a:ln>
            <a:noFill/>
          </a:ln>
        </p:spPr>
        <p:txBody>
          <a:bodyPr wrap="square" lIns="38100" tIns="38100" rIns="38100" bIns="38100" anchor="t" anchorCtr="0">
            <a:spAutoFit/>
          </a:bodyPr>
          <a:lstStyle/>
          <a:p>
            <a:pPr marL="381000" marR="0" lvl="0" indent="-220133" algn="l">
              <a:lnSpc>
                <a:spcPct val="100000"/>
              </a:lnSpc>
              <a:spcBef>
                <a:spcPts val="0"/>
              </a:spcBef>
              <a:spcAft>
                <a:spcPts val="0"/>
              </a:spcAft>
              <a:buClr>
                <a:srgbClr val="000000"/>
              </a:buClr>
              <a:buSzPct val="98765"/>
              <a:buFont typeface="Arial"/>
              <a:buChar char="●"/>
            </a:pPr>
            <a:r>
              <a:rPr lang="en-US" sz="2400" dirty="0">
                <a:solidFill>
                  <a:srgbClr val="000000"/>
                </a:solidFill>
                <a:latin typeface="Arial"/>
                <a:ea typeface="Arial"/>
                <a:cs typeface="Arial"/>
                <a:sym typeface="Arial"/>
              </a:rPr>
              <a:t>Protestant Reformation (1500s): Leaders, such as Martin Luther and John Calvin, began to speak out against the Catholic church saying their beliefs were wrong. </a:t>
            </a:r>
          </a:p>
          <a:p>
            <a:pPr marL="381000" marR="0" lvl="0" indent="-220133" algn="l">
              <a:lnSpc>
                <a:spcPct val="100000"/>
              </a:lnSpc>
              <a:spcBef>
                <a:spcPts val="479"/>
              </a:spcBef>
              <a:spcAft>
                <a:spcPts val="0"/>
              </a:spcAft>
              <a:buClr>
                <a:srgbClr val="000000"/>
              </a:buClr>
              <a:buSzPct val="98765"/>
              <a:buFont typeface="Arial"/>
              <a:buChar char="●"/>
            </a:pPr>
            <a:r>
              <a:rPr lang="en-US" sz="2400" dirty="0">
                <a:solidFill>
                  <a:srgbClr val="000000"/>
                </a:solidFill>
                <a:latin typeface="Arial"/>
                <a:ea typeface="Arial"/>
                <a:cs typeface="Arial"/>
                <a:sym typeface="Arial"/>
              </a:rPr>
              <a:t>Many European countries, such as France and England, decided which religion would be the dominant religion and would help govern the country. </a:t>
            </a:r>
          </a:p>
          <a:p>
            <a:pPr marL="381000" marR="0" lvl="0" indent="-220133" algn="l">
              <a:lnSpc>
                <a:spcPct val="100000"/>
              </a:lnSpc>
              <a:spcBef>
                <a:spcPts val="479"/>
              </a:spcBef>
              <a:spcAft>
                <a:spcPts val="0"/>
              </a:spcAft>
              <a:buClr>
                <a:srgbClr val="000000"/>
              </a:buClr>
              <a:buSzPct val="98765"/>
              <a:buFont typeface="Arial"/>
              <a:buChar char="●"/>
            </a:pPr>
            <a:r>
              <a:rPr lang="en-US" sz="2400" dirty="0">
                <a:solidFill>
                  <a:srgbClr val="000000"/>
                </a:solidFill>
                <a:latin typeface="Arial"/>
                <a:ea typeface="Arial"/>
                <a:cs typeface="Arial"/>
                <a:sym typeface="Arial"/>
              </a:rPr>
              <a:t>The religion with the most political influence would persecute (drive-out, kill) people from the opposing religion. </a:t>
            </a:r>
          </a:p>
          <a:p>
            <a:pPr marL="381000" marR="0" lvl="0" indent="-220133" algn="l">
              <a:lnSpc>
                <a:spcPct val="100000"/>
              </a:lnSpc>
              <a:spcBef>
                <a:spcPts val="479"/>
              </a:spcBef>
              <a:spcAft>
                <a:spcPts val="0"/>
              </a:spcAft>
              <a:buClr>
                <a:srgbClr val="000000"/>
              </a:buClr>
              <a:buSzPct val="98765"/>
              <a:buFont typeface="Arial"/>
              <a:buChar char="●"/>
            </a:pPr>
            <a:r>
              <a:rPr lang="en-US" sz="2400" dirty="0">
                <a:solidFill>
                  <a:srgbClr val="000000"/>
                </a:solidFill>
                <a:latin typeface="Arial"/>
                <a:ea typeface="Arial"/>
                <a:cs typeface="Arial"/>
                <a:sym typeface="Arial"/>
              </a:rPr>
              <a:t>Protestants came to the Georgia colony and other 12 colonies because </a:t>
            </a:r>
            <a:r>
              <a:rPr lang="en-US" sz="2400" dirty="0" smtClean="0">
                <a:solidFill>
                  <a:srgbClr val="000000"/>
                </a:solidFill>
                <a:latin typeface="Arial"/>
                <a:ea typeface="Arial"/>
                <a:cs typeface="Arial"/>
                <a:sym typeface="Arial"/>
              </a:rPr>
              <a:t>they </a:t>
            </a:r>
            <a:r>
              <a:rPr lang="en-US" sz="2400" dirty="0">
                <a:solidFill>
                  <a:srgbClr val="000000"/>
                </a:solidFill>
                <a:latin typeface="Arial"/>
                <a:ea typeface="Arial"/>
                <a:cs typeface="Arial"/>
                <a:sym typeface="Arial"/>
              </a:rPr>
              <a:t>were not allowed and they could practice their religion freely. </a:t>
            </a:r>
          </a:p>
        </p:txBody>
      </p:sp>
      <p:pic>
        <p:nvPicPr>
          <p:cNvPr id="62" name="Shape 62"/>
          <p:cNvPicPr preferRelativeResize="0"/>
          <p:nvPr/>
        </p:nvPicPr>
        <p:blipFill>
          <a:blip r:embed="rId4">
            <a:alphaModFix/>
          </a:blip>
          <a:stretch>
            <a:fillRect/>
          </a:stretch>
        </p:blipFill>
        <p:spPr>
          <a:xfrm>
            <a:off x="3958150" y="1439325"/>
            <a:ext cx="42325" cy="60430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1</a:t>
            </a:r>
          </a:p>
        </p:txBody>
      </p:sp>
      <p:sp>
        <p:nvSpPr>
          <p:cNvPr id="68" name="Shape 68"/>
          <p:cNvSpPr txBox="1"/>
          <p:nvPr/>
        </p:nvSpPr>
        <p:spPr>
          <a:xfrm>
            <a:off x="132275" y="1490475"/>
            <a:ext cx="9862250" cy="5882957"/>
          </a:xfrm>
          <a:prstGeom prst="rect">
            <a:avLst/>
          </a:prstGeom>
          <a:noFill/>
          <a:ln>
            <a:noFill/>
          </a:ln>
        </p:spPr>
        <p:txBody>
          <a:bodyPr lIns="38100" tIns="38100" rIns="38100" bIns="38100" anchor="t" anchorCtr="0">
            <a:spAutoFit/>
          </a:bodyPr>
          <a:lstStyle/>
          <a:p>
            <a:pPr marL="0" marR="0" indent="0" algn="l">
              <a:lnSpc>
                <a:spcPct val="107916"/>
              </a:lnSpc>
              <a:spcBef>
                <a:spcPts val="0"/>
              </a:spcBef>
              <a:spcAft>
                <a:spcPts val="0"/>
              </a:spcAft>
              <a:buNone/>
            </a:pPr>
            <a:r>
              <a:rPr lang="en-US" sz="3333" b="1" dirty="0">
                <a:solidFill>
                  <a:srgbClr val="000000"/>
                </a:solidFill>
                <a:latin typeface="Arial"/>
                <a:ea typeface="Arial"/>
                <a:cs typeface="Arial"/>
                <a:sym typeface="Arial"/>
              </a:rPr>
              <a:t>Which statement best describes why people from Europe were relocating to the Georgia colony and other 12 colonies</a:t>
            </a:r>
            <a:r>
              <a:rPr lang="en-US" sz="3333" b="1" dirty="0" smtClean="0">
                <a:solidFill>
                  <a:srgbClr val="000000"/>
                </a:solidFill>
                <a:latin typeface="Arial"/>
                <a:ea typeface="Arial"/>
                <a:cs typeface="Arial"/>
                <a:sym typeface="Arial"/>
              </a:rPr>
              <a:t>?</a:t>
            </a:r>
            <a:endParaRPr sz="3333" b="1" dirty="0">
              <a:solidFill>
                <a:srgbClr val="000000"/>
              </a:solidFill>
              <a:latin typeface="Arial"/>
              <a:ea typeface="Arial"/>
              <a:cs typeface="Arial"/>
              <a:sym typeface="Arial"/>
            </a:endParaRPr>
          </a:p>
          <a:p>
            <a:pPr marL="632884" marR="0" lvl="0" indent="-514350" algn="l">
              <a:lnSpc>
                <a:spcPct val="107916"/>
              </a:lnSpc>
              <a:spcBef>
                <a:spcPts val="604"/>
              </a:spcBef>
              <a:spcAft>
                <a:spcPts val="0"/>
              </a:spcAft>
              <a:buClr>
                <a:srgbClr val="000000"/>
              </a:buClr>
              <a:buSzPct val="101010"/>
              <a:buFont typeface="+mj-lt"/>
              <a:buAutoNum type="alphaLcParenR"/>
            </a:pPr>
            <a:r>
              <a:rPr lang="en-US" sz="3333" dirty="0">
                <a:solidFill>
                  <a:srgbClr val="000000"/>
                </a:solidFill>
                <a:latin typeface="Arial"/>
                <a:ea typeface="Arial"/>
                <a:cs typeface="Arial"/>
                <a:sym typeface="Arial"/>
              </a:rPr>
              <a:t>The black plague was killing thousands of Europeans as it spread from country to country.</a:t>
            </a:r>
          </a:p>
          <a:p>
            <a:pPr marL="632884" marR="0" lvl="0" indent="-514350" algn="l">
              <a:lnSpc>
                <a:spcPct val="107916"/>
              </a:lnSpc>
              <a:spcBef>
                <a:spcPts val="604"/>
              </a:spcBef>
              <a:spcAft>
                <a:spcPts val="0"/>
              </a:spcAft>
              <a:buClr>
                <a:srgbClr val="000000"/>
              </a:buClr>
              <a:buSzPct val="101010"/>
              <a:buFont typeface="+mj-lt"/>
              <a:buAutoNum type="alphaLcParenR"/>
            </a:pPr>
            <a:r>
              <a:rPr lang="en-US" sz="3333" dirty="0">
                <a:solidFill>
                  <a:srgbClr val="000000"/>
                </a:solidFill>
                <a:latin typeface="Arial"/>
                <a:ea typeface="Arial"/>
                <a:cs typeface="Arial"/>
                <a:sym typeface="Arial"/>
              </a:rPr>
              <a:t>The gold rush in southern California.</a:t>
            </a:r>
          </a:p>
          <a:p>
            <a:pPr marL="632884" marR="0" lvl="0" indent="-514350" algn="l">
              <a:lnSpc>
                <a:spcPct val="107916"/>
              </a:lnSpc>
              <a:spcBef>
                <a:spcPts val="604"/>
              </a:spcBef>
              <a:spcAft>
                <a:spcPts val="0"/>
              </a:spcAft>
              <a:buClr>
                <a:srgbClr val="000000"/>
              </a:buClr>
              <a:buSzPct val="101010"/>
              <a:buFont typeface="+mj-lt"/>
              <a:buAutoNum type="alphaLcParenR"/>
            </a:pPr>
            <a:r>
              <a:rPr lang="en-US" sz="3333" dirty="0">
                <a:solidFill>
                  <a:srgbClr val="000000"/>
                </a:solidFill>
                <a:latin typeface="Arial"/>
                <a:ea typeface="Arial"/>
                <a:cs typeface="Arial"/>
                <a:sym typeface="Arial"/>
              </a:rPr>
              <a:t>To escape religious persecution and have the opportunity to practice their religion freely.</a:t>
            </a:r>
          </a:p>
          <a:p>
            <a:pPr marL="632884" marR="0" lvl="0" indent="-514350" algn="l">
              <a:lnSpc>
                <a:spcPct val="107916"/>
              </a:lnSpc>
              <a:spcBef>
                <a:spcPts val="604"/>
              </a:spcBef>
              <a:spcAft>
                <a:spcPts val="0"/>
              </a:spcAft>
              <a:buClr>
                <a:srgbClr val="000000"/>
              </a:buClr>
              <a:buSzPct val="101010"/>
              <a:buFont typeface="+mj-lt"/>
              <a:buAutoNum type="alphaLcParenR"/>
            </a:pPr>
            <a:r>
              <a:rPr lang="en-US" sz="3333" dirty="0">
                <a:solidFill>
                  <a:srgbClr val="000000"/>
                </a:solidFill>
                <a:latin typeface="Arial"/>
                <a:ea typeface="Arial"/>
                <a:cs typeface="Arial"/>
                <a:sym typeface="Arial"/>
              </a:rPr>
              <a:t>To serve as indentured servants in exchange for a paid trip over to America.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10300" y="529941"/>
            <a:ext cx="9015574" cy="896592"/>
          </a:xfrm>
          <a:prstGeom prst="rect">
            <a:avLst/>
          </a:prstGeom>
          <a:noFill/>
          <a:ln>
            <a:noFill/>
          </a:ln>
        </p:spPr>
        <p:txBody>
          <a:bodyPr lIns="38100" tIns="38100" rIns="38100" bIns="38100" anchor="ctr" anchorCtr="0">
            <a:spAutoFit/>
          </a:bodyPr>
          <a:lstStyle/>
          <a:p>
            <a:pPr marL="0" marR="0" indent="0" algn="ctr">
              <a:lnSpc>
                <a:spcPct val="119886"/>
              </a:lnSpc>
              <a:spcBef>
                <a:spcPts val="0"/>
              </a:spcBef>
              <a:spcAft>
                <a:spcPts val="0"/>
              </a:spcAft>
              <a:buNone/>
            </a:pPr>
            <a:r>
              <a:rPr lang="en-US" sz="4888" b="1" dirty="0">
                <a:solidFill>
                  <a:srgbClr val="000000"/>
                </a:solidFill>
                <a:latin typeface="Arial"/>
                <a:ea typeface="Arial"/>
                <a:cs typeface="Arial"/>
                <a:sym typeface="Arial"/>
              </a:rPr>
              <a:t>Quick Review Question 2</a:t>
            </a:r>
          </a:p>
        </p:txBody>
      </p:sp>
      <p:sp>
        <p:nvSpPr>
          <p:cNvPr id="74" name="Shape 74"/>
          <p:cNvSpPr txBox="1"/>
          <p:nvPr/>
        </p:nvSpPr>
        <p:spPr>
          <a:xfrm>
            <a:off x="102300" y="1659800"/>
            <a:ext cx="9946899" cy="5215659"/>
          </a:xfrm>
          <a:prstGeom prst="rect">
            <a:avLst/>
          </a:prstGeom>
          <a:noFill/>
          <a:ln>
            <a:noFill/>
          </a:ln>
        </p:spPr>
        <p:txBody>
          <a:bodyPr lIns="38100" tIns="38100" rIns="38100" bIns="38100" anchor="t" anchorCtr="0">
            <a:spAutoFit/>
          </a:bodyPr>
          <a:lstStyle/>
          <a:p>
            <a:pPr marL="0" marR="0" indent="0" algn="l">
              <a:lnSpc>
                <a:spcPct val="107916"/>
              </a:lnSpc>
              <a:spcBef>
                <a:spcPts val="0"/>
              </a:spcBef>
              <a:spcAft>
                <a:spcPts val="0"/>
              </a:spcAft>
              <a:buNone/>
            </a:pPr>
            <a:r>
              <a:rPr lang="en-US" sz="3333" b="1" dirty="0">
                <a:solidFill>
                  <a:srgbClr val="000000"/>
                </a:solidFill>
                <a:latin typeface="Arial"/>
                <a:ea typeface="Arial"/>
                <a:cs typeface="Arial"/>
                <a:sym typeface="Arial"/>
              </a:rPr>
              <a:t>What role did religion play in government in Europe during colonial times?</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Religion was a way for people to spend their free time. </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Religious leaders served as monarchs and ruled over many European countries.</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Religion did not play a role in government due to separation of church and state.</a:t>
            </a:r>
          </a:p>
          <a:p>
            <a:pPr marL="632884" marR="0" lvl="0" indent="-514350" algn="l">
              <a:lnSpc>
                <a:spcPct val="107916"/>
              </a:lnSpc>
              <a:spcBef>
                <a:spcPts val="604"/>
              </a:spcBef>
              <a:spcAft>
                <a:spcPts val="0"/>
              </a:spcAft>
              <a:buClr>
                <a:srgbClr val="000000"/>
              </a:buClr>
              <a:buSzPct val="101010"/>
              <a:buFont typeface="+mj-lt"/>
              <a:buAutoNum type="alphaLcParenR"/>
            </a:pPr>
            <a:r>
              <a:rPr lang="en-US" sz="2800" dirty="0">
                <a:solidFill>
                  <a:srgbClr val="000000"/>
                </a:solidFill>
                <a:latin typeface="Arial"/>
                <a:ea typeface="Arial"/>
                <a:cs typeface="Arial"/>
                <a:sym typeface="Arial"/>
              </a:rPr>
              <a:t>Monarchs would decide the religion of the country for the people to follow. Religious leaders would advise the monarch on important decisions. </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1880</Words>
  <Application>Microsoft Office PowerPoint</Application>
  <PresentationFormat>Custom</PresentationFormat>
  <Paragraphs>170</Paragraphs>
  <Slides>34</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Courier New</vt:lpstr>
      <vt:lpstr>Custom Theme</vt:lpstr>
      <vt:lpstr>Life in the New Georgia Colony</vt:lpstr>
      <vt:lpstr>Set-Up Your Page &amp; Get Ready to Take Notes</vt:lpstr>
      <vt:lpstr>Enduring Understanding &amp; GPS</vt:lpstr>
      <vt:lpstr>Where are you from?</vt:lpstr>
      <vt:lpstr>Why did your family decide to move to Georgia?</vt:lpstr>
      <vt:lpstr>Protestants versus Catholics</vt:lpstr>
      <vt:lpstr>Protestants versus Catholics</vt:lpstr>
      <vt:lpstr>Quick Review Question 1</vt:lpstr>
      <vt:lpstr>Quick Review Question 2</vt:lpstr>
      <vt:lpstr>Quick Review Question 3</vt:lpstr>
      <vt:lpstr>New Colonists Arrive in Georgia </vt:lpstr>
      <vt:lpstr>Salzburgers in  Georgia</vt:lpstr>
      <vt:lpstr>Salzburgers in  Georgia</vt:lpstr>
      <vt:lpstr>Salzburgers in  Georgia</vt:lpstr>
      <vt:lpstr>PowerPoint Presentation</vt:lpstr>
      <vt:lpstr>Ebenezer, Georgia, under construction by the Salzburgers, February/March 1734 </vt:lpstr>
      <vt:lpstr>PowerPoint Presentation</vt:lpstr>
      <vt:lpstr>PowerPoint Presentation</vt:lpstr>
      <vt:lpstr>Highland Scots Come to Georgia</vt:lpstr>
      <vt:lpstr>Highland Scots come to Georgia</vt:lpstr>
      <vt:lpstr>PowerPoint Presentation</vt:lpstr>
      <vt:lpstr>Highland Scots come to Georgia</vt:lpstr>
      <vt:lpstr>PowerPoint Presentation</vt:lpstr>
      <vt:lpstr>Quick Review Question 4</vt:lpstr>
      <vt:lpstr>Quick Review Question 5</vt:lpstr>
      <vt:lpstr>The Malcontents: Georgia’s Colonists are Unhappy</vt:lpstr>
      <vt:lpstr>The Malcontents: Georgia’s Colonists are Unhappy</vt:lpstr>
      <vt:lpstr>The Spanish Threat from Florida</vt:lpstr>
      <vt:lpstr>PowerPoint Presentation</vt:lpstr>
      <vt:lpstr>PowerPoint Presentation</vt:lpstr>
      <vt:lpstr>Quick Review Question 6</vt:lpstr>
      <vt:lpstr>Quick Review Question 7</vt:lpstr>
      <vt:lpstr>The Georgia Colony After James Oglethorpe Leaves</vt:lpstr>
      <vt:lpstr>Early Georgia Colony Accomplishments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New Georgia Colony</dc:title>
  <dc:creator>Westfamily</dc:creator>
  <cp:lastModifiedBy>Rhonda Jackson - Conyers Middle</cp:lastModifiedBy>
  <cp:revision>42</cp:revision>
  <dcterms:modified xsi:type="dcterms:W3CDTF">2014-09-22T19:12:47Z</dcterms:modified>
</cp:coreProperties>
</file>