
<file path=[Content_Types].xml><?xml version="1.0" encoding="utf-8"?>
<Types xmlns="http://schemas.openxmlformats.org/package/2006/content-types">
  <Default Extension="png" ContentType="image/png"/>
  <Default Extension="tmp"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257" r:id="rId4"/>
    <p:sldId id="258" r:id="rId5"/>
    <p:sldId id="259" r:id="rId6"/>
    <p:sldId id="260" r:id="rId7"/>
    <p:sldId id="261" r:id="rId8"/>
    <p:sldId id="263" r:id="rId9"/>
    <p:sldId id="264" r:id="rId10"/>
    <p:sldId id="262" r:id="rId11"/>
    <p:sldId id="265" r:id="rId12"/>
    <p:sldId id="269" r:id="rId13"/>
    <p:sldId id="266" r:id="rId14"/>
    <p:sldId id="267" r:id="rId15"/>
    <p:sldId id="268"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4E160A-1462-4519-92BA-1F67E1DB039A}" type="datetimeFigureOut">
              <a:rPr lang="en-US" smtClean="0"/>
              <a:t>10/14/2014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646D29-8680-4899-8A65-9F366A1B3D35}" type="slidenum">
              <a:rPr lang="en-US" smtClean="0"/>
              <a:t>‹#›</a:t>
            </a:fld>
            <a:endParaRPr lang="en-US"/>
          </a:p>
        </p:txBody>
      </p:sp>
    </p:spTree>
    <p:extLst>
      <p:ext uri="{BB962C8B-B14F-4D97-AF65-F5344CB8AC3E}">
        <p14:creationId xmlns:p14="http://schemas.microsoft.com/office/powerpoint/2010/main" val="3197344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5F17C9-DA7D-4640-9311-256AD4CFF4B5}" type="slidenum">
              <a:rPr lang="en-US" altLang="en-US">
                <a:solidFill>
                  <a:prstClr val="black"/>
                </a:solidFill>
              </a:rPr>
              <a:pPr/>
              <a:t>17</a:t>
            </a:fld>
            <a:endParaRPr lang="en-US" altLang="en-US">
              <a:solidFill>
                <a:prstClr val="black"/>
              </a:solidFill>
            </a:endParaRPr>
          </a:p>
        </p:txBody>
      </p:sp>
    </p:spTree>
    <p:extLst>
      <p:ext uri="{BB962C8B-B14F-4D97-AF65-F5344CB8AC3E}">
        <p14:creationId xmlns:p14="http://schemas.microsoft.com/office/powerpoint/2010/main" val="744929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29AACE-7122-453B-968D-C5ADB0007B88}"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E02818-6E64-4AD2-997D-5651A603A5B9}" type="slidenum">
              <a:rPr lang="en-US" smtClean="0"/>
              <a:t>‹#›</a:t>
            </a:fld>
            <a:endParaRPr lang="en-US" dirty="0"/>
          </a:p>
        </p:txBody>
      </p:sp>
    </p:spTree>
    <p:extLst>
      <p:ext uri="{BB962C8B-B14F-4D97-AF65-F5344CB8AC3E}">
        <p14:creationId xmlns:p14="http://schemas.microsoft.com/office/powerpoint/2010/main" val="3345668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29AACE-7122-453B-968D-C5ADB0007B88}"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E02818-6E64-4AD2-997D-5651A603A5B9}" type="slidenum">
              <a:rPr lang="en-US" smtClean="0"/>
              <a:t>‹#›</a:t>
            </a:fld>
            <a:endParaRPr lang="en-US" dirty="0"/>
          </a:p>
        </p:txBody>
      </p:sp>
    </p:spTree>
    <p:extLst>
      <p:ext uri="{BB962C8B-B14F-4D97-AF65-F5344CB8AC3E}">
        <p14:creationId xmlns:p14="http://schemas.microsoft.com/office/powerpoint/2010/main" val="3444235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29AACE-7122-453B-968D-C5ADB0007B88}"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E02818-6E64-4AD2-997D-5651A603A5B9}" type="slidenum">
              <a:rPr lang="en-US" smtClean="0"/>
              <a:t>‹#›</a:t>
            </a:fld>
            <a:endParaRPr lang="en-US" dirty="0"/>
          </a:p>
        </p:txBody>
      </p:sp>
    </p:spTree>
    <p:extLst>
      <p:ext uri="{BB962C8B-B14F-4D97-AF65-F5344CB8AC3E}">
        <p14:creationId xmlns:p14="http://schemas.microsoft.com/office/powerpoint/2010/main" val="2941396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eaLnBrk="0" hangingPunct="0">
              <a:defRPr>
                <a:latin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atin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lvl1pPr>
          </a:lstStyle>
          <a:p>
            <a:fld id="{C74CDBD0-8BDB-41DC-B565-D4699FA89005}" type="slidenum">
              <a:rPr lang="en-US" altLang="en-US"/>
              <a:pPr/>
              <a:t>‹#›</a:t>
            </a:fld>
            <a:endParaRPr lang="en-US" altLang="en-US"/>
          </a:p>
        </p:txBody>
      </p:sp>
    </p:spTree>
    <p:extLst>
      <p:ext uri="{BB962C8B-B14F-4D97-AF65-F5344CB8AC3E}">
        <p14:creationId xmlns:p14="http://schemas.microsoft.com/office/powerpoint/2010/main" val="3974806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latin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atin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lvl1pPr>
          </a:lstStyle>
          <a:p>
            <a:fld id="{561D5956-2F36-4090-A0F5-9E6FC1025AAC}" type="slidenum">
              <a:rPr lang="en-US" altLang="en-US"/>
              <a:pPr/>
              <a:t>‹#›</a:t>
            </a:fld>
            <a:endParaRPr lang="en-US" altLang="en-US"/>
          </a:p>
        </p:txBody>
      </p:sp>
    </p:spTree>
    <p:extLst>
      <p:ext uri="{BB962C8B-B14F-4D97-AF65-F5344CB8AC3E}">
        <p14:creationId xmlns:p14="http://schemas.microsoft.com/office/powerpoint/2010/main" val="3368520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eaLnBrk="0" hangingPunct="0">
              <a:defRPr>
                <a:latin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atin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lvl1pPr>
          </a:lstStyle>
          <a:p>
            <a:fld id="{003A28E4-0612-4BEE-A1CC-2ED5BB1BC750}" type="slidenum">
              <a:rPr lang="en-US" altLang="en-US"/>
              <a:pPr/>
              <a:t>‹#›</a:t>
            </a:fld>
            <a:endParaRPr lang="en-US" altLang="en-US"/>
          </a:p>
        </p:txBody>
      </p:sp>
    </p:spTree>
    <p:extLst>
      <p:ext uri="{BB962C8B-B14F-4D97-AF65-F5344CB8AC3E}">
        <p14:creationId xmlns:p14="http://schemas.microsoft.com/office/powerpoint/2010/main" val="3838605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0" hangingPunct="0">
              <a:defRPr>
                <a:latin typeface="Arial" pitchFamily="34" charse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atin typeface="Arial" pitchFamily="34" charset="0"/>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a:lvl1pPr>
          </a:lstStyle>
          <a:p>
            <a:fld id="{DA8F7BF0-70BB-45BB-BCFB-402F63F18428}" type="slidenum">
              <a:rPr lang="en-US" altLang="en-US"/>
              <a:pPr/>
              <a:t>‹#›</a:t>
            </a:fld>
            <a:endParaRPr lang="en-US" altLang="en-US"/>
          </a:p>
        </p:txBody>
      </p:sp>
    </p:spTree>
    <p:extLst>
      <p:ext uri="{BB962C8B-B14F-4D97-AF65-F5344CB8AC3E}">
        <p14:creationId xmlns:p14="http://schemas.microsoft.com/office/powerpoint/2010/main" val="715661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eaLnBrk="0" hangingPunct="0">
              <a:defRPr>
                <a:latin typeface="Arial" pitchFamily="34" charset="0"/>
              </a:defRPr>
            </a:lvl1pPr>
          </a:lstStyle>
          <a:p>
            <a:pPr>
              <a:defRPr/>
            </a:pPr>
            <a:endParaRPr lang="en-US"/>
          </a:p>
        </p:txBody>
      </p:sp>
      <p:sp>
        <p:nvSpPr>
          <p:cNvPr id="8" name="Rectangle 5"/>
          <p:cNvSpPr>
            <a:spLocks noGrp="1" noChangeArrowheads="1"/>
          </p:cNvSpPr>
          <p:nvPr>
            <p:ph type="ftr" sz="quarter" idx="11"/>
          </p:nvPr>
        </p:nvSpPr>
        <p:spPr/>
        <p:txBody>
          <a:bodyPr/>
          <a:lstStyle>
            <a:lvl1pPr eaLnBrk="0" hangingPunct="0">
              <a:defRPr>
                <a:latin typeface="Arial" pitchFamily="34" charset="0"/>
              </a:defRPr>
            </a:lvl1pPr>
          </a:lstStyle>
          <a:p>
            <a:pPr>
              <a:defRPr/>
            </a:pPr>
            <a:endParaRPr lang="en-US"/>
          </a:p>
        </p:txBody>
      </p:sp>
      <p:sp>
        <p:nvSpPr>
          <p:cNvPr id="9" name="Rectangle 6"/>
          <p:cNvSpPr>
            <a:spLocks noGrp="1" noChangeArrowheads="1"/>
          </p:cNvSpPr>
          <p:nvPr>
            <p:ph type="sldNum" sz="quarter" idx="12"/>
          </p:nvPr>
        </p:nvSpPr>
        <p:spPr/>
        <p:txBody>
          <a:bodyPr/>
          <a:lstStyle>
            <a:lvl1pPr eaLnBrk="0" hangingPunct="0">
              <a:defRPr/>
            </a:lvl1pPr>
          </a:lstStyle>
          <a:p>
            <a:fld id="{A527DC42-3907-4AAF-95A6-B0E31D06C975}" type="slidenum">
              <a:rPr lang="en-US" altLang="en-US"/>
              <a:pPr/>
              <a:t>‹#›</a:t>
            </a:fld>
            <a:endParaRPr lang="en-US" altLang="en-US"/>
          </a:p>
        </p:txBody>
      </p:sp>
    </p:spTree>
    <p:extLst>
      <p:ext uri="{BB962C8B-B14F-4D97-AF65-F5344CB8AC3E}">
        <p14:creationId xmlns:p14="http://schemas.microsoft.com/office/powerpoint/2010/main" val="397786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eaLnBrk="0" hangingPunct="0">
              <a:defRPr>
                <a:latin typeface="Arial" pitchFamily="34" charset="0"/>
              </a:defRPr>
            </a:lvl1pPr>
          </a:lstStyle>
          <a:p>
            <a:pPr>
              <a:defRPr/>
            </a:pPr>
            <a:endParaRPr lang="en-US"/>
          </a:p>
        </p:txBody>
      </p:sp>
      <p:sp>
        <p:nvSpPr>
          <p:cNvPr id="4" name="Rectangle 5"/>
          <p:cNvSpPr>
            <a:spLocks noGrp="1" noChangeArrowheads="1"/>
          </p:cNvSpPr>
          <p:nvPr>
            <p:ph type="ftr" sz="quarter" idx="11"/>
          </p:nvPr>
        </p:nvSpPr>
        <p:spPr/>
        <p:txBody>
          <a:bodyPr/>
          <a:lstStyle>
            <a:lvl1pPr eaLnBrk="0" hangingPunct="0">
              <a:defRPr>
                <a:latin typeface="Arial" pitchFamily="34" charset="0"/>
              </a:defRPr>
            </a:lvl1pPr>
          </a:lstStyle>
          <a:p>
            <a:pPr>
              <a:defRPr/>
            </a:pPr>
            <a:endParaRPr lang="en-US"/>
          </a:p>
        </p:txBody>
      </p:sp>
      <p:sp>
        <p:nvSpPr>
          <p:cNvPr id="5" name="Rectangle 6"/>
          <p:cNvSpPr>
            <a:spLocks noGrp="1" noChangeArrowheads="1"/>
          </p:cNvSpPr>
          <p:nvPr>
            <p:ph type="sldNum" sz="quarter" idx="12"/>
          </p:nvPr>
        </p:nvSpPr>
        <p:spPr/>
        <p:txBody>
          <a:bodyPr/>
          <a:lstStyle>
            <a:lvl1pPr eaLnBrk="0" hangingPunct="0">
              <a:defRPr/>
            </a:lvl1pPr>
          </a:lstStyle>
          <a:p>
            <a:fld id="{41D62EE5-EE4F-45C6-88E3-1085064F11CB}" type="slidenum">
              <a:rPr lang="en-US" altLang="en-US"/>
              <a:pPr/>
              <a:t>‹#›</a:t>
            </a:fld>
            <a:endParaRPr lang="en-US" altLang="en-US"/>
          </a:p>
        </p:txBody>
      </p:sp>
    </p:spTree>
    <p:extLst>
      <p:ext uri="{BB962C8B-B14F-4D97-AF65-F5344CB8AC3E}">
        <p14:creationId xmlns:p14="http://schemas.microsoft.com/office/powerpoint/2010/main" val="2218789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a:latin typeface="Arial" pitchFamily="34" charset="0"/>
              </a:defRPr>
            </a:lvl1pPr>
          </a:lstStyle>
          <a:p>
            <a:pPr>
              <a:defRPr/>
            </a:pPr>
            <a:endParaRPr lang="en-US"/>
          </a:p>
        </p:txBody>
      </p:sp>
      <p:sp>
        <p:nvSpPr>
          <p:cNvPr id="3" name="Rectangle 5"/>
          <p:cNvSpPr>
            <a:spLocks noGrp="1" noChangeArrowheads="1"/>
          </p:cNvSpPr>
          <p:nvPr>
            <p:ph type="ftr" sz="quarter" idx="11"/>
          </p:nvPr>
        </p:nvSpPr>
        <p:spPr/>
        <p:txBody>
          <a:bodyPr/>
          <a:lstStyle>
            <a:lvl1pPr eaLnBrk="0" hangingPunct="0">
              <a:defRPr>
                <a:latin typeface="Arial" pitchFamily="34" charset="0"/>
              </a:defRPr>
            </a:lvl1pPr>
          </a:lstStyle>
          <a:p>
            <a:pPr>
              <a:defRPr/>
            </a:pPr>
            <a:endParaRPr lang="en-US"/>
          </a:p>
        </p:txBody>
      </p:sp>
      <p:sp>
        <p:nvSpPr>
          <p:cNvPr id="4" name="Rectangle 6"/>
          <p:cNvSpPr>
            <a:spLocks noGrp="1" noChangeArrowheads="1"/>
          </p:cNvSpPr>
          <p:nvPr>
            <p:ph type="sldNum" sz="quarter" idx="12"/>
          </p:nvPr>
        </p:nvSpPr>
        <p:spPr/>
        <p:txBody>
          <a:bodyPr/>
          <a:lstStyle>
            <a:lvl1pPr eaLnBrk="0" hangingPunct="0">
              <a:defRPr/>
            </a:lvl1pPr>
          </a:lstStyle>
          <a:p>
            <a:fld id="{68547638-EEC5-4781-A7A0-D177ECDB5A40}" type="slidenum">
              <a:rPr lang="en-US" altLang="en-US"/>
              <a:pPr/>
              <a:t>‹#›</a:t>
            </a:fld>
            <a:endParaRPr lang="en-US" altLang="en-US"/>
          </a:p>
        </p:txBody>
      </p:sp>
    </p:spTree>
    <p:extLst>
      <p:ext uri="{BB962C8B-B14F-4D97-AF65-F5344CB8AC3E}">
        <p14:creationId xmlns:p14="http://schemas.microsoft.com/office/powerpoint/2010/main" val="34761216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0" hangingPunct="0">
              <a:defRPr>
                <a:latin typeface="Arial" pitchFamily="34" charse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atin typeface="Arial" pitchFamily="34" charset="0"/>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a:lvl1pPr>
          </a:lstStyle>
          <a:p>
            <a:fld id="{BBC21CDC-9EED-407A-AA54-8EB30CFDAAAA}" type="slidenum">
              <a:rPr lang="en-US" altLang="en-US"/>
              <a:pPr/>
              <a:t>‹#›</a:t>
            </a:fld>
            <a:endParaRPr lang="en-US" altLang="en-US"/>
          </a:p>
        </p:txBody>
      </p:sp>
    </p:spTree>
    <p:extLst>
      <p:ext uri="{BB962C8B-B14F-4D97-AF65-F5344CB8AC3E}">
        <p14:creationId xmlns:p14="http://schemas.microsoft.com/office/powerpoint/2010/main" val="17613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29AACE-7122-453B-968D-C5ADB0007B88}"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E02818-6E64-4AD2-997D-5651A603A5B9}" type="slidenum">
              <a:rPr lang="en-US" smtClean="0"/>
              <a:t>‹#›</a:t>
            </a:fld>
            <a:endParaRPr lang="en-US" dirty="0"/>
          </a:p>
        </p:txBody>
      </p:sp>
    </p:spTree>
    <p:extLst>
      <p:ext uri="{BB962C8B-B14F-4D97-AF65-F5344CB8AC3E}">
        <p14:creationId xmlns:p14="http://schemas.microsoft.com/office/powerpoint/2010/main" val="13739791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0" hangingPunct="0">
              <a:defRPr>
                <a:latin typeface="Arial" pitchFamily="34" charse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atin typeface="Arial" pitchFamily="34" charset="0"/>
              </a:defRPr>
            </a:lvl1pPr>
          </a:lstStyle>
          <a:p>
            <a:pPr>
              <a:defRPr/>
            </a:pPr>
            <a:endParaRPr lang="en-US"/>
          </a:p>
        </p:txBody>
      </p:sp>
      <p:sp>
        <p:nvSpPr>
          <p:cNvPr id="7" name="Rectangle 6"/>
          <p:cNvSpPr>
            <a:spLocks noGrp="1" noChangeArrowheads="1"/>
          </p:cNvSpPr>
          <p:nvPr>
            <p:ph type="sldNum" sz="quarter" idx="12"/>
          </p:nvPr>
        </p:nvSpPr>
        <p:spPr/>
        <p:txBody>
          <a:bodyPr/>
          <a:lstStyle>
            <a:lvl1pPr eaLnBrk="0" hangingPunct="0">
              <a:defRPr/>
            </a:lvl1pPr>
          </a:lstStyle>
          <a:p>
            <a:fld id="{5D483441-44E9-417F-9D82-DB60890CE58D}" type="slidenum">
              <a:rPr lang="en-US" altLang="en-US"/>
              <a:pPr/>
              <a:t>‹#›</a:t>
            </a:fld>
            <a:endParaRPr lang="en-US" altLang="en-US"/>
          </a:p>
        </p:txBody>
      </p:sp>
    </p:spTree>
    <p:extLst>
      <p:ext uri="{BB962C8B-B14F-4D97-AF65-F5344CB8AC3E}">
        <p14:creationId xmlns:p14="http://schemas.microsoft.com/office/powerpoint/2010/main" val="4288388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latin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atin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lvl1pPr>
          </a:lstStyle>
          <a:p>
            <a:fld id="{938D3EFC-3A1A-4E49-AAE0-DF60EDC156E7}" type="slidenum">
              <a:rPr lang="en-US" altLang="en-US"/>
              <a:pPr/>
              <a:t>‹#›</a:t>
            </a:fld>
            <a:endParaRPr lang="en-US" altLang="en-US"/>
          </a:p>
        </p:txBody>
      </p:sp>
    </p:spTree>
    <p:extLst>
      <p:ext uri="{BB962C8B-B14F-4D97-AF65-F5344CB8AC3E}">
        <p14:creationId xmlns:p14="http://schemas.microsoft.com/office/powerpoint/2010/main" val="27418674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latin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atin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lvl1pPr>
          </a:lstStyle>
          <a:p>
            <a:fld id="{7BE760EF-ADCF-44DB-A9B0-B3D06291030F}" type="slidenum">
              <a:rPr lang="en-US" altLang="en-US"/>
              <a:pPr/>
              <a:t>‹#›</a:t>
            </a:fld>
            <a:endParaRPr lang="en-US" altLang="en-US"/>
          </a:p>
        </p:txBody>
      </p:sp>
    </p:spTree>
    <p:extLst>
      <p:ext uri="{BB962C8B-B14F-4D97-AF65-F5344CB8AC3E}">
        <p14:creationId xmlns:p14="http://schemas.microsoft.com/office/powerpoint/2010/main" val="3036476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29AACE-7122-453B-968D-C5ADB0007B88}"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E02818-6E64-4AD2-997D-5651A603A5B9}" type="slidenum">
              <a:rPr lang="en-US" smtClean="0"/>
              <a:t>‹#›</a:t>
            </a:fld>
            <a:endParaRPr lang="en-US" dirty="0"/>
          </a:p>
        </p:txBody>
      </p:sp>
    </p:spTree>
    <p:extLst>
      <p:ext uri="{BB962C8B-B14F-4D97-AF65-F5344CB8AC3E}">
        <p14:creationId xmlns:p14="http://schemas.microsoft.com/office/powerpoint/2010/main" val="1007441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29AACE-7122-453B-968D-C5ADB0007B88}" type="datetimeFigureOut">
              <a:rPr lang="en-US" smtClean="0"/>
              <a:t>10/14/2014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E02818-6E64-4AD2-997D-5651A603A5B9}" type="slidenum">
              <a:rPr lang="en-US" smtClean="0"/>
              <a:t>‹#›</a:t>
            </a:fld>
            <a:endParaRPr lang="en-US" dirty="0"/>
          </a:p>
        </p:txBody>
      </p:sp>
    </p:spTree>
    <p:extLst>
      <p:ext uri="{BB962C8B-B14F-4D97-AF65-F5344CB8AC3E}">
        <p14:creationId xmlns:p14="http://schemas.microsoft.com/office/powerpoint/2010/main" val="3141484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29AACE-7122-453B-968D-C5ADB0007B88}" type="datetimeFigureOut">
              <a:rPr lang="en-US" smtClean="0"/>
              <a:t>10/14/2014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E02818-6E64-4AD2-997D-5651A603A5B9}" type="slidenum">
              <a:rPr lang="en-US" smtClean="0"/>
              <a:t>‹#›</a:t>
            </a:fld>
            <a:endParaRPr lang="en-US" dirty="0"/>
          </a:p>
        </p:txBody>
      </p:sp>
    </p:spTree>
    <p:extLst>
      <p:ext uri="{BB962C8B-B14F-4D97-AF65-F5344CB8AC3E}">
        <p14:creationId xmlns:p14="http://schemas.microsoft.com/office/powerpoint/2010/main" val="281997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29AACE-7122-453B-968D-C5ADB0007B88}" type="datetimeFigureOut">
              <a:rPr lang="en-US" smtClean="0"/>
              <a:t>10/14/2014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E02818-6E64-4AD2-997D-5651A603A5B9}" type="slidenum">
              <a:rPr lang="en-US" smtClean="0"/>
              <a:t>‹#›</a:t>
            </a:fld>
            <a:endParaRPr lang="en-US" dirty="0"/>
          </a:p>
        </p:txBody>
      </p:sp>
    </p:spTree>
    <p:extLst>
      <p:ext uri="{BB962C8B-B14F-4D97-AF65-F5344CB8AC3E}">
        <p14:creationId xmlns:p14="http://schemas.microsoft.com/office/powerpoint/2010/main" val="2315501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9AACE-7122-453B-968D-C5ADB0007B88}" type="datetimeFigureOut">
              <a:rPr lang="en-US" smtClean="0"/>
              <a:t>10/14/2014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E02818-6E64-4AD2-997D-5651A603A5B9}" type="slidenum">
              <a:rPr lang="en-US" smtClean="0"/>
              <a:t>‹#›</a:t>
            </a:fld>
            <a:endParaRPr lang="en-US" dirty="0"/>
          </a:p>
        </p:txBody>
      </p:sp>
    </p:spTree>
    <p:extLst>
      <p:ext uri="{BB962C8B-B14F-4D97-AF65-F5344CB8AC3E}">
        <p14:creationId xmlns:p14="http://schemas.microsoft.com/office/powerpoint/2010/main" val="3805749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29AACE-7122-453B-968D-C5ADB0007B88}" type="datetimeFigureOut">
              <a:rPr lang="en-US" smtClean="0"/>
              <a:t>10/14/2014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E02818-6E64-4AD2-997D-5651A603A5B9}" type="slidenum">
              <a:rPr lang="en-US" smtClean="0"/>
              <a:t>‹#›</a:t>
            </a:fld>
            <a:endParaRPr lang="en-US" dirty="0"/>
          </a:p>
        </p:txBody>
      </p:sp>
    </p:spTree>
    <p:extLst>
      <p:ext uri="{BB962C8B-B14F-4D97-AF65-F5344CB8AC3E}">
        <p14:creationId xmlns:p14="http://schemas.microsoft.com/office/powerpoint/2010/main" val="1640897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29AACE-7122-453B-968D-C5ADB0007B88}" type="datetimeFigureOut">
              <a:rPr lang="en-US" smtClean="0"/>
              <a:t>10/14/2014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E02818-6E64-4AD2-997D-5651A603A5B9}" type="slidenum">
              <a:rPr lang="en-US" smtClean="0"/>
              <a:t>‹#›</a:t>
            </a:fld>
            <a:endParaRPr lang="en-US" dirty="0"/>
          </a:p>
        </p:txBody>
      </p:sp>
    </p:spTree>
    <p:extLst>
      <p:ext uri="{BB962C8B-B14F-4D97-AF65-F5344CB8AC3E}">
        <p14:creationId xmlns:p14="http://schemas.microsoft.com/office/powerpoint/2010/main" val="350824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9AACE-7122-453B-968D-C5ADB0007B88}" type="datetimeFigureOut">
              <a:rPr lang="en-US" smtClean="0"/>
              <a:t>10/14/2014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E02818-6E64-4AD2-997D-5651A603A5B9}" type="slidenum">
              <a:rPr lang="en-US" smtClean="0"/>
              <a:t>‹#›</a:t>
            </a:fld>
            <a:endParaRPr lang="en-US" dirty="0"/>
          </a:p>
        </p:txBody>
      </p:sp>
    </p:spTree>
    <p:extLst>
      <p:ext uri="{BB962C8B-B14F-4D97-AF65-F5344CB8AC3E}">
        <p14:creationId xmlns:p14="http://schemas.microsoft.com/office/powerpoint/2010/main" val="529453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fontAlgn="base">
              <a:spcBef>
                <a:spcPct val="0"/>
              </a:spcBef>
              <a:spcAft>
                <a:spcPct val="0"/>
              </a:spcAft>
            </a:pPr>
            <a:fld id="{1907437D-430E-40D6-A852-3741AC5E6582}" type="slidenum">
              <a:rPr lang="en-US" altLang="en-US" smtClean="0"/>
              <a:pPr fontAlgn="base">
                <a:spcBef>
                  <a:spcPct val="0"/>
                </a:spcBef>
                <a:spcAft>
                  <a:spcPct val="0"/>
                </a:spcAft>
              </a:pPr>
              <a:t>‹#›</a:t>
            </a:fld>
            <a:endParaRPr lang="en-US" altLang="en-US" smtClean="0"/>
          </a:p>
        </p:txBody>
      </p:sp>
    </p:spTree>
    <p:extLst>
      <p:ext uri="{BB962C8B-B14F-4D97-AF65-F5344CB8AC3E}">
        <p14:creationId xmlns:p14="http://schemas.microsoft.com/office/powerpoint/2010/main" val="1228823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rmAutofit fontScale="90000"/>
          </a:bodyPr>
          <a:lstStyle/>
          <a:p>
            <a:r>
              <a:rPr lang="en-US" sz="6600" b="1" dirty="0" smtClean="0"/>
              <a:t>Royal Colony Georgia</a:t>
            </a:r>
            <a:br>
              <a:rPr lang="en-US" sz="6600" b="1" dirty="0" smtClean="0"/>
            </a:br>
            <a:r>
              <a:rPr lang="en-US" sz="3100" b="1" dirty="0" smtClean="0"/>
              <a:t>1752-1776</a:t>
            </a:r>
            <a:endParaRPr lang="en-US" sz="3100" b="1" dirty="0"/>
          </a:p>
        </p:txBody>
      </p:sp>
      <p:pic>
        <p:nvPicPr>
          <p:cNvPr id="1026" name="Picture 2" descr="C:\Users\Westfamily\AppData\Local\Microsoft\Windows\Temporary Internet Files\Content.IE5\WWUEJ3SM\MC90043265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48558">
            <a:off x="245297" y="821314"/>
            <a:ext cx="2285714" cy="2285714"/>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1388154" y="5486400"/>
            <a:ext cx="6400800" cy="914400"/>
          </a:xfrm>
        </p:spPr>
        <p:txBody>
          <a:bodyPr>
            <a:normAutofit/>
          </a:bodyPr>
          <a:lstStyle/>
          <a:p>
            <a:r>
              <a:rPr lang="en-US" sz="1400" dirty="0" smtClean="0">
                <a:solidFill>
                  <a:schemeClr val="tx1"/>
                </a:solidFill>
              </a:rPr>
              <a:t>GPS:  SS8H2c</a:t>
            </a:r>
          </a:p>
          <a:p>
            <a:r>
              <a:rPr lang="en-US" sz="1400" dirty="0" smtClean="0">
                <a:solidFill>
                  <a:schemeClr val="tx1"/>
                </a:solidFill>
              </a:rPr>
              <a:t>Fall 2014</a:t>
            </a:r>
          </a:p>
          <a:p>
            <a:r>
              <a:rPr lang="en-US" sz="1400" dirty="0" smtClean="0">
                <a:solidFill>
                  <a:schemeClr val="tx1"/>
                </a:solidFill>
              </a:rPr>
              <a:t>Mrs. West</a:t>
            </a:r>
            <a:endParaRPr lang="en-US" sz="1400" dirty="0">
              <a:solidFill>
                <a:schemeClr val="tx1"/>
              </a:solidFill>
            </a:endParaRPr>
          </a:p>
        </p:txBody>
      </p:sp>
    </p:spTree>
    <p:extLst>
      <p:ext uri="{BB962C8B-B14F-4D97-AF65-F5344CB8AC3E}">
        <p14:creationId xmlns:p14="http://schemas.microsoft.com/office/powerpoint/2010/main" val="3722582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Notes Slide #1 continued</a:t>
            </a:r>
            <a:endParaRPr lang="en-US" b="1" dirty="0"/>
          </a:p>
        </p:txBody>
      </p:sp>
      <p:sp>
        <p:nvSpPr>
          <p:cNvPr id="3" name="Content Placeholder 2"/>
          <p:cNvSpPr>
            <a:spLocks noGrp="1"/>
          </p:cNvSpPr>
          <p:nvPr>
            <p:ph sz="half" idx="1"/>
          </p:nvPr>
        </p:nvSpPr>
        <p:spPr>
          <a:xfrm>
            <a:off x="457200" y="1295400"/>
            <a:ext cx="1828800" cy="5257800"/>
          </a:xfrm>
        </p:spPr>
        <p:txBody>
          <a:bodyPr>
            <a:normAutofit fontScale="77500" lnSpcReduction="20000"/>
          </a:bodyPr>
          <a:lstStyle/>
          <a:p>
            <a:pPr marL="0" indent="0">
              <a:buNone/>
            </a:pPr>
            <a:r>
              <a:rPr lang="en-US" b="1" i="1" dirty="0" smtClean="0"/>
              <a:t>You will review this section of the notes to create your own level 2 or 3 question or topic. </a:t>
            </a:r>
          </a:p>
          <a:p>
            <a:pPr marL="0" indent="0">
              <a:buNone/>
            </a:pPr>
            <a:endParaRPr lang="en-US" dirty="0"/>
          </a:p>
          <a:p>
            <a:pPr marL="0" indent="0">
              <a:buNone/>
            </a:pPr>
            <a:endParaRPr lang="en-US" dirty="0"/>
          </a:p>
        </p:txBody>
      </p:sp>
      <p:sp>
        <p:nvSpPr>
          <p:cNvPr id="4" name="Content Placeholder 3"/>
          <p:cNvSpPr>
            <a:spLocks noGrp="1"/>
          </p:cNvSpPr>
          <p:nvPr>
            <p:ph sz="half" idx="2"/>
          </p:nvPr>
        </p:nvSpPr>
        <p:spPr>
          <a:xfrm>
            <a:off x="2590800" y="1295400"/>
            <a:ext cx="6400800" cy="5410200"/>
          </a:xfrm>
        </p:spPr>
        <p:txBody>
          <a:bodyPr>
            <a:normAutofit fontScale="77500" lnSpcReduction="20000"/>
          </a:bodyPr>
          <a:lstStyle/>
          <a:p>
            <a:r>
              <a:rPr lang="en-US" sz="3900" dirty="0" smtClean="0"/>
              <a:t>Colonists that had left when Georgia was a proprietary colony began to return.</a:t>
            </a:r>
          </a:p>
          <a:p>
            <a:r>
              <a:rPr lang="en-US" sz="3900" dirty="0" smtClean="0"/>
              <a:t>Puritans from South Carolina moved into Georgia.</a:t>
            </a:r>
          </a:p>
          <a:p>
            <a:r>
              <a:rPr lang="en-US" sz="3900" dirty="0" smtClean="0"/>
              <a:t>They bought land in present-day Liberty county.</a:t>
            </a:r>
          </a:p>
          <a:p>
            <a:r>
              <a:rPr lang="en-US" sz="3900" dirty="0" smtClean="0"/>
              <a:t>They brought slaves with them.</a:t>
            </a:r>
          </a:p>
          <a:p>
            <a:r>
              <a:rPr lang="en-US" sz="3900" dirty="0" smtClean="0"/>
              <a:t>Rice and indigo were grown as crops.</a:t>
            </a:r>
          </a:p>
          <a:p>
            <a:r>
              <a:rPr lang="en-US" sz="3900" dirty="0" smtClean="0"/>
              <a:t>A port was built near Sunbury so farmers could ship their crops back to England.</a:t>
            </a:r>
          </a:p>
          <a:p>
            <a:pPr marL="0" indent="0">
              <a:buNone/>
            </a:pPr>
            <a:endParaRPr lang="en-US" dirty="0"/>
          </a:p>
        </p:txBody>
      </p:sp>
      <p:cxnSp>
        <p:nvCxnSpPr>
          <p:cNvPr id="6" name="Straight Connector 5"/>
          <p:cNvCxnSpPr/>
          <p:nvPr/>
        </p:nvCxnSpPr>
        <p:spPr>
          <a:xfrm>
            <a:off x="2438400" y="1295400"/>
            <a:ext cx="0" cy="5257800"/>
          </a:xfrm>
          <a:prstGeom prst="line">
            <a:avLst/>
          </a:prstGeom>
        </p:spPr>
        <p:style>
          <a:lnRef idx="2">
            <a:schemeClr val="dk1"/>
          </a:lnRef>
          <a:fillRef idx="0">
            <a:schemeClr val="dk1"/>
          </a:fillRef>
          <a:effectRef idx="1">
            <a:schemeClr val="dk1"/>
          </a:effectRef>
          <a:fontRef idx="minor">
            <a:schemeClr val="tx1"/>
          </a:fontRef>
        </p:style>
      </p:cxnSp>
      <p:pic>
        <p:nvPicPr>
          <p:cNvPr id="3074" name="Picture 2" descr="C:\Users\Westfamily\AppData\Local\Microsoft\Windows\Temporary Internet Files\Content.IE5\I9R0LD89\MC90043381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181828"/>
            <a:ext cx="1371372" cy="1371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0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Notes Slide #2</a:t>
            </a:r>
            <a:endParaRPr lang="en-US"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0562" y="1417638"/>
            <a:ext cx="8204671" cy="5059361"/>
          </a:xfrm>
        </p:spPr>
      </p:pic>
    </p:spTree>
    <p:extLst>
      <p:ext uri="{BB962C8B-B14F-4D97-AF65-F5344CB8AC3E}">
        <p14:creationId xmlns:p14="http://schemas.microsoft.com/office/powerpoint/2010/main" val="713856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Notes Slide #3</a:t>
            </a:r>
            <a:endParaRPr lang="en-US" b="1" dirty="0"/>
          </a:p>
        </p:txBody>
      </p:sp>
      <p:sp>
        <p:nvSpPr>
          <p:cNvPr id="3" name="Content Placeholder 2"/>
          <p:cNvSpPr>
            <a:spLocks noGrp="1"/>
          </p:cNvSpPr>
          <p:nvPr>
            <p:ph sz="half" idx="1"/>
          </p:nvPr>
        </p:nvSpPr>
        <p:spPr>
          <a:xfrm>
            <a:off x="457200" y="1295400"/>
            <a:ext cx="1828800" cy="5257800"/>
          </a:xfrm>
        </p:spPr>
        <p:txBody>
          <a:bodyPr>
            <a:normAutofit fontScale="92500" lnSpcReduction="10000"/>
          </a:bodyPr>
          <a:lstStyle/>
          <a:p>
            <a:pPr marL="0" indent="0">
              <a:buNone/>
            </a:pPr>
            <a:r>
              <a:rPr lang="en-US" b="1" i="1" dirty="0" smtClean="0"/>
              <a:t>You will review this section of the notes to create your own level 2 or 3 question or topic. </a:t>
            </a:r>
          </a:p>
          <a:p>
            <a:pPr marL="0" indent="0">
              <a:buNone/>
            </a:pPr>
            <a:endParaRPr lang="en-US" dirty="0"/>
          </a:p>
          <a:p>
            <a:pPr marL="0" indent="0">
              <a:buNone/>
            </a:pPr>
            <a:endParaRPr lang="en-US" dirty="0"/>
          </a:p>
        </p:txBody>
      </p:sp>
      <p:sp>
        <p:nvSpPr>
          <p:cNvPr id="4" name="Content Placeholder 3"/>
          <p:cNvSpPr>
            <a:spLocks noGrp="1"/>
          </p:cNvSpPr>
          <p:nvPr>
            <p:ph sz="half" idx="2"/>
          </p:nvPr>
        </p:nvSpPr>
        <p:spPr>
          <a:xfrm>
            <a:off x="2590800" y="1295400"/>
            <a:ext cx="6400800" cy="5410200"/>
          </a:xfrm>
        </p:spPr>
        <p:txBody>
          <a:bodyPr>
            <a:normAutofit fontScale="92500" lnSpcReduction="10000"/>
          </a:bodyPr>
          <a:lstStyle/>
          <a:p>
            <a:pPr>
              <a:lnSpc>
                <a:spcPct val="90000"/>
              </a:lnSpc>
              <a:spcBef>
                <a:spcPct val="50000"/>
              </a:spcBef>
            </a:pPr>
            <a:r>
              <a:rPr lang="en-US" altLang="en-US" dirty="0"/>
              <a:t>John Reynolds – Georgia’s first royal governor.  </a:t>
            </a:r>
          </a:p>
          <a:p>
            <a:pPr>
              <a:lnSpc>
                <a:spcPct val="90000"/>
              </a:lnSpc>
              <a:spcBef>
                <a:spcPct val="50000"/>
              </a:spcBef>
            </a:pPr>
            <a:r>
              <a:rPr lang="en-US" altLang="en-US" dirty="0"/>
              <a:t>Governed from 1754 to 1757.</a:t>
            </a:r>
          </a:p>
          <a:p>
            <a:pPr>
              <a:lnSpc>
                <a:spcPct val="90000"/>
              </a:lnSpc>
              <a:spcBef>
                <a:spcPct val="50000"/>
              </a:spcBef>
            </a:pPr>
            <a:r>
              <a:rPr lang="en-US" altLang="en-US" dirty="0"/>
              <a:t>Governor Reynolds introduced the idea of self-government to the colonists and assisted in the creation of a bicameral (two houses) legislature and the creation of a court system.</a:t>
            </a:r>
          </a:p>
          <a:p>
            <a:pPr>
              <a:lnSpc>
                <a:spcPct val="90000"/>
              </a:lnSpc>
              <a:spcBef>
                <a:spcPct val="50000"/>
              </a:spcBef>
            </a:pPr>
            <a:r>
              <a:rPr lang="en-US" altLang="en-US" dirty="0"/>
              <a:t>Eventually, due to a disagreement between Governor Reynolds and the legislature the legislature was sent home.  Reynolds tried and failed to rule Georgia himself.  </a:t>
            </a:r>
          </a:p>
          <a:p>
            <a:pPr>
              <a:lnSpc>
                <a:spcPct val="90000"/>
              </a:lnSpc>
              <a:spcBef>
                <a:spcPct val="50000"/>
              </a:spcBef>
            </a:pPr>
            <a:r>
              <a:rPr lang="en-US" altLang="en-US" dirty="0"/>
              <a:t>The British Parliament recalled Reynolds in 1757 and said that he was ineffective.</a:t>
            </a:r>
            <a:r>
              <a:rPr lang="en-US" altLang="en-US" sz="3200" dirty="0"/>
              <a:t>    </a:t>
            </a:r>
            <a:endParaRPr lang="en-US" altLang="en-US" sz="4000" dirty="0"/>
          </a:p>
          <a:p>
            <a:pPr marL="0" indent="0">
              <a:buNone/>
            </a:pPr>
            <a:endParaRPr lang="en-US" dirty="0"/>
          </a:p>
        </p:txBody>
      </p:sp>
      <p:cxnSp>
        <p:nvCxnSpPr>
          <p:cNvPr id="6" name="Straight Connector 5"/>
          <p:cNvCxnSpPr/>
          <p:nvPr/>
        </p:nvCxnSpPr>
        <p:spPr>
          <a:xfrm>
            <a:off x="2438400" y="1295400"/>
            <a:ext cx="0" cy="5257800"/>
          </a:xfrm>
          <a:prstGeom prst="line">
            <a:avLst/>
          </a:prstGeom>
        </p:spPr>
        <p:style>
          <a:lnRef idx="2">
            <a:schemeClr val="dk1"/>
          </a:lnRef>
          <a:fillRef idx="0">
            <a:schemeClr val="dk1"/>
          </a:fillRef>
          <a:effectRef idx="1">
            <a:schemeClr val="dk1"/>
          </a:effectRef>
          <a:fontRef idx="minor">
            <a:schemeClr val="tx1"/>
          </a:fontRef>
        </p:style>
      </p:cxnSp>
      <p:pic>
        <p:nvPicPr>
          <p:cNvPr id="3074" name="Picture 2" descr="C:\Users\Westfamily\AppData\Local\Microsoft\Windows\Temporary Internet Files\Content.IE5\I9R0LD89\MC90043381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181828"/>
            <a:ext cx="1371372" cy="1371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443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Notes Slide #4</a:t>
            </a:r>
            <a:endParaRPr lang="en-US" b="1" dirty="0"/>
          </a:p>
        </p:txBody>
      </p:sp>
      <p:sp>
        <p:nvSpPr>
          <p:cNvPr id="3" name="Content Placeholder 2"/>
          <p:cNvSpPr>
            <a:spLocks noGrp="1"/>
          </p:cNvSpPr>
          <p:nvPr>
            <p:ph sz="half" idx="1"/>
          </p:nvPr>
        </p:nvSpPr>
        <p:spPr>
          <a:xfrm>
            <a:off x="457200" y="1295400"/>
            <a:ext cx="1828800" cy="5257800"/>
          </a:xfrm>
        </p:spPr>
        <p:txBody>
          <a:bodyPr>
            <a:normAutofit fontScale="92500" lnSpcReduction="20000"/>
          </a:bodyPr>
          <a:lstStyle/>
          <a:p>
            <a:pPr marL="0" indent="0">
              <a:buNone/>
            </a:pPr>
            <a:r>
              <a:rPr lang="en-US" b="1" i="1" dirty="0" smtClean="0"/>
              <a:t>You will review this section of the notes to create your own level 2 or 3 question or topic. </a:t>
            </a:r>
          </a:p>
          <a:p>
            <a:pPr marL="0" indent="0">
              <a:buNone/>
            </a:pPr>
            <a:endParaRPr lang="en-US" dirty="0"/>
          </a:p>
          <a:p>
            <a:pPr marL="0" indent="0">
              <a:buNone/>
            </a:pPr>
            <a:endParaRPr lang="en-US" dirty="0"/>
          </a:p>
        </p:txBody>
      </p:sp>
      <p:sp>
        <p:nvSpPr>
          <p:cNvPr id="4" name="Content Placeholder 3"/>
          <p:cNvSpPr>
            <a:spLocks noGrp="1"/>
          </p:cNvSpPr>
          <p:nvPr>
            <p:ph sz="half" idx="2"/>
          </p:nvPr>
        </p:nvSpPr>
        <p:spPr>
          <a:xfrm>
            <a:off x="2590800" y="1295400"/>
            <a:ext cx="6400800" cy="5410200"/>
          </a:xfrm>
        </p:spPr>
        <p:txBody>
          <a:bodyPr>
            <a:normAutofit fontScale="92500" lnSpcReduction="20000"/>
          </a:bodyPr>
          <a:lstStyle/>
          <a:p>
            <a:pPr>
              <a:lnSpc>
                <a:spcPct val="90000"/>
              </a:lnSpc>
              <a:spcBef>
                <a:spcPct val="50000"/>
              </a:spcBef>
            </a:pPr>
            <a:r>
              <a:rPr lang="en-US" altLang="en-US" dirty="0"/>
              <a:t>Henry Ellis – Georgia’s second royal governor.  </a:t>
            </a:r>
          </a:p>
          <a:p>
            <a:pPr>
              <a:lnSpc>
                <a:spcPct val="90000"/>
              </a:lnSpc>
              <a:spcBef>
                <a:spcPct val="50000"/>
              </a:spcBef>
            </a:pPr>
            <a:r>
              <a:rPr lang="en-US" altLang="en-US" dirty="0"/>
              <a:t>Governed from 1757-1760.</a:t>
            </a:r>
          </a:p>
          <a:p>
            <a:pPr>
              <a:lnSpc>
                <a:spcPct val="90000"/>
              </a:lnSpc>
              <a:spcBef>
                <a:spcPct val="50000"/>
              </a:spcBef>
            </a:pPr>
            <a:r>
              <a:rPr lang="en-US" altLang="en-US" dirty="0"/>
              <a:t>Governor Ellis tried to learn from the mistakes of John Reynolds.  Ellis set up a budget and regulated trade with the Native Americans.</a:t>
            </a:r>
          </a:p>
          <a:p>
            <a:pPr>
              <a:lnSpc>
                <a:spcPct val="90000"/>
              </a:lnSpc>
              <a:spcBef>
                <a:spcPct val="50000"/>
              </a:spcBef>
            </a:pPr>
            <a:r>
              <a:rPr lang="en-US" altLang="en-US" dirty="0"/>
              <a:t>Henry Ellis also worked to increase the size and productivity of the colony of Georgia.  By 1759, the population of the colony had increased to over 10,000, including 3,600 slaves.</a:t>
            </a:r>
          </a:p>
          <a:p>
            <a:pPr>
              <a:lnSpc>
                <a:spcPct val="90000"/>
              </a:lnSpc>
              <a:spcBef>
                <a:spcPct val="50000"/>
              </a:spcBef>
            </a:pPr>
            <a:r>
              <a:rPr lang="en-US" altLang="en-US" dirty="0"/>
              <a:t>In 1759, Henry Ellis became ill and returned to Great Britain.  He was replaced as the governor of Georgia in 1760.</a:t>
            </a:r>
            <a:r>
              <a:rPr lang="en-US" altLang="en-US" sz="3200" dirty="0"/>
              <a:t>    </a:t>
            </a:r>
            <a:endParaRPr lang="en-US" altLang="en-US" sz="4000" dirty="0"/>
          </a:p>
          <a:p>
            <a:pPr marL="0" indent="0">
              <a:buNone/>
            </a:pPr>
            <a:endParaRPr lang="en-US" dirty="0"/>
          </a:p>
        </p:txBody>
      </p:sp>
      <p:cxnSp>
        <p:nvCxnSpPr>
          <p:cNvPr id="6" name="Straight Connector 5"/>
          <p:cNvCxnSpPr/>
          <p:nvPr/>
        </p:nvCxnSpPr>
        <p:spPr>
          <a:xfrm>
            <a:off x="2438400" y="1295400"/>
            <a:ext cx="0" cy="5257800"/>
          </a:xfrm>
          <a:prstGeom prst="line">
            <a:avLst/>
          </a:prstGeom>
        </p:spPr>
        <p:style>
          <a:lnRef idx="2">
            <a:schemeClr val="dk1"/>
          </a:lnRef>
          <a:fillRef idx="0">
            <a:schemeClr val="dk1"/>
          </a:fillRef>
          <a:effectRef idx="1">
            <a:schemeClr val="dk1"/>
          </a:effectRef>
          <a:fontRef idx="minor">
            <a:schemeClr val="tx1"/>
          </a:fontRef>
        </p:style>
      </p:cxnSp>
      <p:pic>
        <p:nvPicPr>
          <p:cNvPr id="3074" name="Picture 2" descr="C:\Users\Westfamily\AppData\Local\Microsoft\Windows\Temporary Internet Files\Content.IE5\I9R0LD89\MC90043381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181828"/>
            <a:ext cx="1371372" cy="1371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388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Notes Slide #5</a:t>
            </a:r>
            <a:endParaRPr lang="en-US" b="1" dirty="0"/>
          </a:p>
        </p:txBody>
      </p:sp>
      <p:sp>
        <p:nvSpPr>
          <p:cNvPr id="3" name="Content Placeholder 2"/>
          <p:cNvSpPr>
            <a:spLocks noGrp="1"/>
          </p:cNvSpPr>
          <p:nvPr>
            <p:ph sz="half" idx="1"/>
          </p:nvPr>
        </p:nvSpPr>
        <p:spPr>
          <a:xfrm>
            <a:off x="457200" y="1295400"/>
            <a:ext cx="1828800" cy="5257800"/>
          </a:xfrm>
        </p:spPr>
        <p:txBody>
          <a:bodyPr>
            <a:normAutofit fontScale="92500" lnSpcReduction="10000"/>
          </a:bodyPr>
          <a:lstStyle/>
          <a:p>
            <a:pPr marL="0" indent="0">
              <a:buNone/>
            </a:pPr>
            <a:r>
              <a:rPr lang="en-US" b="1" i="1" dirty="0" smtClean="0"/>
              <a:t>You will review this section of the notes to create your own level 2 or 3 question or topic. </a:t>
            </a:r>
          </a:p>
          <a:p>
            <a:pPr marL="0" indent="0">
              <a:buNone/>
            </a:pPr>
            <a:endParaRPr lang="en-US" dirty="0"/>
          </a:p>
          <a:p>
            <a:pPr marL="0" indent="0">
              <a:buNone/>
            </a:pPr>
            <a:endParaRPr lang="en-US" dirty="0"/>
          </a:p>
        </p:txBody>
      </p:sp>
      <p:sp>
        <p:nvSpPr>
          <p:cNvPr id="4" name="Content Placeholder 3"/>
          <p:cNvSpPr>
            <a:spLocks noGrp="1"/>
          </p:cNvSpPr>
          <p:nvPr>
            <p:ph sz="half" idx="2"/>
          </p:nvPr>
        </p:nvSpPr>
        <p:spPr>
          <a:xfrm>
            <a:off x="2590800" y="1295400"/>
            <a:ext cx="6400800" cy="5410200"/>
          </a:xfrm>
        </p:spPr>
        <p:txBody>
          <a:bodyPr>
            <a:normAutofit fontScale="92500" lnSpcReduction="10000"/>
          </a:bodyPr>
          <a:lstStyle/>
          <a:p>
            <a:pPr>
              <a:lnSpc>
                <a:spcPct val="90000"/>
              </a:lnSpc>
              <a:spcBef>
                <a:spcPct val="50000"/>
              </a:spcBef>
            </a:pPr>
            <a:r>
              <a:rPr lang="en-US" altLang="en-US" dirty="0"/>
              <a:t>James Wright – Georgia’s third (and last) royal governor.  </a:t>
            </a:r>
          </a:p>
          <a:p>
            <a:pPr>
              <a:lnSpc>
                <a:spcPct val="90000"/>
              </a:lnSpc>
              <a:spcBef>
                <a:spcPct val="50000"/>
              </a:spcBef>
            </a:pPr>
            <a:r>
              <a:rPr lang="en-US" altLang="en-US" dirty="0"/>
              <a:t>Governed from 1760-1776.</a:t>
            </a:r>
          </a:p>
          <a:p>
            <a:pPr>
              <a:lnSpc>
                <a:spcPct val="90000"/>
              </a:lnSpc>
              <a:spcBef>
                <a:spcPct val="50000"/>
              </a:spcBef>
            </a:pPr>
            <a:r>
              <a:rPr lang="en-US" altLang="en-US" dirty="0"/>
              <a:t>During Governor Wright’s term in office the size of Georgia increased.  After the French and Indian War ended in 1763, Georgia gained a large amount of land.  Governor Wright believed Georgia could be even more profitable for England by allowing farmers (and their slaves) to live and work on this land.  </a:t>
            </a:r>
          </a:p>
          <a:p>
            <a:pPr>
              <a:lnSpc>
                <a:spcPct val="90000"/>
              </a:lnSpc>
              <a:spcBef>
                <a:spcPct val="50000"/>
              </a:spcBef>
            </a:pPr>
            <a:r>
              <a:rPr lang="en-US" altLang="en-US" dirty="0"/>
              <a:t>James Wright continued to serve as the Royal Governor of Georgia until the beginning of the American Revolution.      </a:t>
            </a:r>
          </a:p>
          <a:p>
            <a:pPr marL="0" indent="0">
              <a:buNone/>
            </a:pPr>
            <a:endParaRPr lang="en-US" dirty="0"/>
          </a:p>
        </p:txBody>
      </p:sp>
      <p:cxnSp>
        <p:nvCxnSpPr>
          <p:cNvPr id="6" name="Straight Connector 5"/>
          <p:cNvCxnSpPr/>
          <p:nvPr/>
        </p:nvCxnSpPr>
        <p:spPr>
          <a:xfrm>
            <a:off x="2438400" y="1295400"/>
            <a:ext cx="0" cy="5257800"/>
          </a:xfrm>
          <a:prstGeom prst="line">
            <a:avLst/>
          </a:prstGeom>
        </p:spPr>
        <p:style>
          <a:lnRef idx="2">
            <a:schemeClr val="dk1"/>
          </a:lnRef>
          <a:fillRef idx="0">
            <a:schemeClr val="dk1"/>
          </a:fillRef>
          <a:effectRef idx="1">
            <a:schemeClr val="dk1"/>
          </a:effectRef>
          <a:fontRef idx="minor">
            <a:schemeClr val="tx1"/>
          </a:fontRef>
        </p:style>
      </p:cxnSp>
      <p:pic>
        <p:nvPicPr>
          <p:cNvPr id="3074" name="Picture 2" descr="C:\Users\Westfamily\AppData\Local\Microsoft\Windows\Temporary Internet Files\Content.IE5\I9R0LD89\MC90043381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181828"/>
            <a:ext cx="1371372" cy="1371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509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Notes Slide #6</a:t>
            </a:r>
            <a:endParaRPr lang="en-US" b="1" dirty="0"/>
          </a:p>
        </p:txBody>
      </p:sp>
      <p:sp>
        <p:nvSpPr>
          <p:cNvPr id="3" name="Content Placeholder 2"/>
          <p:cNvSpPr>
            <a:spLocks noGrp="1"/>
          </p:cNvSpPr>
          <p:nvPr>
            <p:ph sz="half" idx="1"/>
          </p:nvPr>
        </p:nvSpPr>
        <p:spPr>
          <a:xfrm>
            <a:off x="457200" y="1295400"/>
            <a:ext cx="1828800" cy="5257800"/>
          </a:xfrm>
        </p:spPr>
        <p:txBody>
          <a:bodyPr>
            <a:normAutofit fontScale="92500" lnSpcReduction="20000"/>
          </a:bodyPr>
          <a:lstStyle/>
          <a:p>
            <a:pPr marL="0" indent="0">
              <a:buNone/>
            </a:pPr>
            <a:r>
              <a:rPr lang="en-US" b="1" i="1" dirty="0" smtClean="0"/>
              <a:t>You will review this section of the notes to create your own level 2 or 3 question or topic. </a:t>
            </a:r>
          </a:p>
          <a:p>
            <a:pPr marL="0" indent="0">
              <a:buNone/>
            </a:pPr>
            <a:endParaRPr lang="en-US" dirty="0"/>
          </a:p>
          <a:p>
            <a:pPr marL="0" indent="0">
              <a:buNone/>
            </a:pPr>
            <a:endParaRPr lang="en-US" dirty="0"/>
          </a:p>
        </p:txBody>
      </p:sp>
      <p:sp>
        <p:nvSpPr>
          <p:cNvPr id="4" name="Content Placeholder 3"/>
          <p:cNvSpPr>
            <a:spLocks noGrp="1"/>
          </p:cNvSpPr>
          <p:nvPr>
            <p:ph sz="half" idx="2"/>
          </p:nvPr>
        </p:nvSpPr>
        <p:spPr>
          <a:xfrm>
            <a:off x="2590800" y="1295400"/>
            <a:ext cx="6400800" cy="5562600"/>
          </a:xfrm>
        </p:spPr>
        <p:txBody>
          <a:bodyPr>
            <a:normAutofit fontScale="92500" lnSpcReduction="20000"/>
          </a:bodyPr>
          <a:lstStyle/>
          <a:p>
            <a:pPr>
              <a:lnSpc>
                <a:spcPct val="80000"/>
              </a:lnSpc>
              <a:spcBef>
                <a:spcPct val="50000"/>
              </a:spcBef>
            </a:pPr>
            <a:r>
              <a:rPr lang="en-US" altLang="en-US" dirty="0"/>
              <a:t>Settlers who came to colony of Georgia during the Trustee Period were limited in the amount of land they could own.</a:t>
            </a:r>
          </a:p>
          <a:p>
            <a:pPr>
              <a:lnSpc>
                <a:spcPct val="80000"/>
              </a:lnSpc>
              <a:spcBef>
                <a:spcPct val="50000"/>
              </a:spcBef>
            </a:pPr>
            <a:r>
              <a:rPr lang="en-US" altLang="en-US" dirty="0"/>
              <a:t>People who came by way of the Trust’s charity were limited to 50 acres of land.  People who paid their way could have up to 500 acres of land.  </a:t>
            </a:r>
          </a:p>
          <a:p>
            <a:pPr>
              <a:lnSpc>
                <a:spcPct val="80000"/>
              </a:lnSpc>
              <a:spcBef>
                <a:spcPct val="50000"/>
              </a:spcBef>
            </a:pPr>
            <a:r>
              <a:rPr lang="en-US" altLang="en-US" dirty="0"/>
              <a:t>During the Trustee Period of Georgia’s history only men could own or inherit land.  Many colonists were angry about this and wanted women to be able to own/inherit land.</a:t>
            </a:r>
          </a:p>
          <a:p>
            <a:pPr>
              <a:lnSpc>
                <a:spcPct val="80000"/>
              </a:lnSpc>
              <a:spcBef>
                <a:spcPct val="50000"/>
              </a:spcBef>
            </a:pPr>
            <a:r>
              <a:rPr lang="en-US" altLang="en-US" sz="3200" dirty="0"/>
              <a:t>As Georgia continued to develop as a Royal Colony citizens were given the opportunity to purchase more land (and use slaves to work the land) and women were allowed to inherit land.      </a:t>
            </a:r>
            <a:endParaRPr lang="en-US" altLang="en-US" sz="4000" dirty="0"/>
          </a:p>
          <a:p>
            <a:pPr marL="0" indent="0">
              <a:buNone/>
            </a:pPr>
            <a:endParaRPr lang="en-US" dirty="0"/>
          </a:p>
        </p:txBody>
      </p:sp>
      <p:cxnSp>
        <p:nvCxnSpPr>
          <p:cNvPr id="6" name="Straight Connector 5"/>
          <p:cNvCxnSpPr/>
          <p:nvPr/>
        </p:nvCxnSpPr>
        <p:spPr>
          <a:xfrm>
            <a:off x="2438400" y="1295400"/>
            <a:ext cx="0" cy="5257800"/>
          </a:xfrm>
          <a:prstGeom prst="line">
            <a:avLst/>
          </a:prstGeom>
        </p:spPr>
        <p:style>
          <a:lnRef idx="2">
            <a:schemeClr val="dk1"/>
          </a:lnRef>
          <a:fillRef idx="0">
            <a:schemeClr val="dk1"/>
          </a:fillRef>
          <a:effectRef idx="1">
            <a:schemeClr val="dk1"/>
          </a:effectRef>
          <a:fontRef idx="minor">
            <a:schemeClr val="tx1"/>
          </a:fontRef>
        </p:style>
      </p:cxnSp>
      <p:pic>
        <p:nvPicPr>
          <p:cNvPr id="3074" name="Picture 2" descr="C:\Users\Westfamily\AppData\Local\Microsoft\Windows\Temporary Internet Files\Content.IE5\I9R0LD89\MC90043381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181828"/>
            <a:ext cx="1371372" cy="1371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5352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Notes Slide #7</a:t>
            </a:r>
            <a:endParaRPr lang="en-US" b="1" dirty="0"/>
          </a:p>
        </p:txBody>
      </p:sp>
      <p:sp>
        <p:nvSpPr>
          <p:cNvPr id="3" name="Content Placeholder 2"/>
          <p:cNvSpPr>
            <a:spLocks noGrp="1"/>
          </p:cNvSpPr>
          <p:nvPr>
            <p:ph sz="half" idx="1"/>
          </p:nvPr>
        </p:nvSpPr>
        <p:spPr>
          <a:xfrm>
            <a:off x="457200" y="1295400"/>
            <a:ext cx="1828800" cy="5257800"/>
          </a:xfrm>
        </p:spPr>
        <p:txBody>
          <a:bodyPr>
            <a:normAutofit fontScale="92500" lnSpcReduction="10000"/>
          </a:bodyPr>
          <a:lstStyle/>
          <a:p>
            <a:pPr marL="0" indent="0">
              <a:buNone/>
            </a:pPr>
            <a:r>
              <a:rPr lang="en-US" b="1" i="1" dirty="0" smtClean="0"/>
              <a:t>You will review this section of the notes to create your own level 2 or 3 question or topic. </a:t>
            </a:r>
          </a:p>
          <a:p>
            <a:pPr marL="0" indent="0">
              <a:buNone/>
            </a:pPr>
            <a:endParaRPr lang="en-US" dirty="0"/>
          </a:p>
          <a:p>
            <a:pPr marL="0" indent="0">
              <a:buNone/>
            </a:pPr>
            <a:endParaRPr lang="en-US" dirty="0"/>
          </a:p>
        </p:txBody>
      </p:sp>
      <p:sp>
        <p:nvSpPr>
          <p:cNvPr id="4" name="Content Placeholder 3"/>
          <p:cNvSpPr>
            <a:spLocks noGrp="1"/>
          </p:cNvSpPr>
          <p:nvPr>
            <p:ph sz="half" idx="2"/>
          </p:nvPr>
        </p:nvSpPr>
        <p:spPr>
          <a:xfrm>
            <a:off x="2590800" y="1295400"/>
            <a:ext cx="6400800" cy="5562600"/>
          </a:xfrm>
        </p:spPr>
        <p:txBody>
          <a:bodyPr>
            <a:normAutofit fontScale="92500" lnSpcReduction="10000"/>
          </a:bodyPr>
          <a:lstStyle/>
          <a:p>
            <a:pPr>
              <a:lnSpc>
                <a:spcPct val="80000"/>
              </a:lnSpc>
              <a:spcBef>
                <a:spcPct val="50000"/>
              </a:spcBef>
            </a:pPr>
            <a:r>
              <a:rPr lang="en-US" altLang="en-US" dirty="0"/>
              <a:t>During the beginning of the Trustee Period, Georgia’s state law prohibited slavery (slavery was not allowed).</a:t>
            </a:r>
          </a:p>
          <a:p>
            <a:pPr>
              <a:lnSpc>
                <a:spcPct val="80000"/>
              </a:lnSpc>
              <a:spcBef>
                <a:spcPct val="50000"/>
              </a:spcBef>
            </a:pPr>
            <a:r>
              <a:rPr lang="en-US" altLang="en-US" dirty="0"/>
              <a:t>Wealthy colonists who could afford to buy enslaved people demanded to be allowed to bring them to Georgia.  Many farmers believed that in order to compete with neighboring states (like South Carolina) they had to be allowed to own slaves.</a:t>
            </a:r>
          </a:p>
          <a:p>
            <a:pPr>
              <a:lnSpc>
                <a:spcPct val="80000"/>
              </a:lnSpc>
              <a:spcBef>
                <a:spcPct val="50000"/>
              </a:spcBef>
            </a:pPr>
            <a:r>
              <a:rPr lang="en-US" altLang="en-US" dirty="0"/>
              <a:t>Between 1750 and 1775, the number of Africans living in slavery increased from 500 to 18,000.  These slaves had no rights, were not allowed to marry, were not allowed to live where they wanted, and were not allowed to learn to read or write.  Slaves who broke these rules were punished, including beatings, whippings, separation from friends and family, and even death.  </a:t>
            </a:r>
            <a:r>
              <a:rPr lang="en-US" altLang="en-US" sz="3200" dirty="0"/>
              <a:t>      </a:t>
            </a:r>
            <a:endParaRPr lang="en-US" altLang="en-US" sz="4000" dirty="0"/>
          </a:p>
          <a:p>
            <a:pPr marL="0" indent="0">
              <a:buNone/>
            </a:pPr>
            <a:endParaRPr lang="en-US" dirty="0"/>
          </a:p>
        </p:txBody>
      </p:sp>
      <p:cxnSp>
        <p:nvCxnSpPr>
          <p:cNvPr id="6" name="Straight Connector 5"/>
          <p:cNvCxnSpPr/>
          <p:nvPr/>
        </p:nvCxnSpPr>
        <p:spPr>
          <a:xfrm>
            <a:off x="2438400" y="1295400"/>
            <a:ext cx="0" cy="5257800"/>
          </a:xfrm>
          <a:prstGeom prst="line">
            <a:avLst/>
          </a:prstGeom>
        </p:spPr>
        <p:style>
          <a:lnRef idx="2">
            <a:schemeClr val="dk1"/>
          </a:lnRef>
          <a:fillRef idx="0">
            <a:schemeClr val="dk1"/>
          </a:fillRef>
          <a:effectRef idx="1">
            <a:schemeClr val="dk1"/>
          </a:effectRef>
          <a:fontRef idx="minor">
            <a:schemeClr val="tx1"/>
          </a:fontRef>
        </p:style>
      </p:cxnSp>
      <p:pic>
        <p:nvPicPr>
          <p:cNvPr id="3074" name="Picture 2" descr="C:\Users\Westfamily\AppData\Local\Microsoft\Windows\Temporary Internet Files\Content.IE5\I9R0LD89\MC90043381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181828"/>
            <a:ext cx="1371372" cy="1371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21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715962"/>
          </a:xfrm>
          <a:solidFill>
            <a:schemeClr val="accent1"/>
          </a:solidFill>
        </p:spPr>
        <p:txBody>
          <a:bodyPr/>
          <a:lstStyle/>
          <a:p>
            <a:pPr eaLnBrk="1" hangingPunct="1"/>
            <a:r>
              <a:rPr lang="en-US" altLang="en-US" sz="4000" smtClean="0"/>
              <a:t>ROYAL COLONY</a:t>
            </a:r>
          </a:p>
        </p:txBody>
      </p:sp>
      <p:sp>
        <p:nvSpPr>
          <p:cNvPr id="35843" name="Text Box 4"/>
          <p:cNvSpPr txBox="1">
            <a:spLocks noChangeArrowheads="1"/>
          </p:cNvSpPr>
          <p:nvPr/>
        </p:nvSpPr>
        <p:spPr bwMode="auto">
          <a:xfrm>
            <a:off x="533400" y="1752600"/>
            <a:ext cx="266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endParaRPr lang="en-US" altLang="en-US" smtClean="0">
              <a:solidFill>
                <a:srgbClr val="000000"/>
              </a:solidFill>
            </a:endParaRPr>
          </a:p>
        </p:txBody>
      </p:sp>
      <p:sp>
        <p:nvSpPr>
          <p:cNvPr id="35844" name="Text Box 5"/>
          <p:cNvSpPr txBox="1">
            <a:spLocks noChangeArrowheads="1"/>
          </p:cNvSpPr>
          <p:nvPr/>
        </p:nvSpPr>
        <p:spPr bwMode="auto">
          <a:xfrm>
            <a:off x="685800" y="1905000"/>
            <a:ext cx="266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endParaRPr lang="en-US" altLang="en-US" smtClean="0">
              <a:solidFill>
                <a:srgbClr val="000000"/>
              </a:solidFill>
            </a:endParaRPr>
          </a:p>
        </p:txBody>
      </p:sp>
      <p:sp>
        <p:nvSpPr>
          <p:cNvPr id="35845" name="Text Box 6"/>
          <p:cNvSpPr txBox="1">
            <a:spLocks noChangeArrowheads="1"/>
          </p:cNvSpPr>
          <p:nvPr/>
        </p:nvSpPr>
        <p:spPr bwMode="auto">
          <a:xfrm>
            <a:off x="762000" y="1905000"/>
            <a:ext cx="266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endParaRPr lang="en-US" altLang="en-US" smtClean="0">
              <a:solidFill>
                <a:srgbClr val="000000"/>
              </a:solidFill>
            </a:endParaRPr>
          </a:p>
        </p:txBody>
      </p:sp>
      <p:sp>
        <p:nvSpPr>
          <p:cNvPr id="35846" name="Text Box 7"/>
          <p:cNvSpPr txBox="1">
            <a:spLocks noChangeArrowheads="1"/>
          </p:cNvSpPr>
          <p:nvPr/>
        </p:nvSpPr>
        <p:spPr bwMode="auto">
          <a:xfrm>
            <a:off x="457200" y="1219200"/>
            <a:ext cx="2590800" cy="539432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b="1" u="sng" smtClean="0">
                <a:solidFill>
                  <a:srgbClr val="000000"/>
                </a:solidFill>
              </a:rPr>
              <a:t>LAND OWNERSHIP</a:t>
            </a:r>
          </a:p>
          <a:p>
            <a:pPr algn="ctr" fontAlgn="base">
              <a:spcBef>
                <a:spcPct val="50000"/>
              </a:spcBef>
              <a:spcAft>
                <a:spcPct val="0"/>
              </a:spcAft>
              <a:buFontTx/>
              <a:buChar char="•"/>
            </a:pPr>
            <a:r>
              <a:rPr lang="en-US" altLang="en-US" sz="2200" smtClean="0">
                <a:solidFill>
                  <a:srgbClr val="000000"/>
                </a:solidFill>
              </a:rPr>
              <a:t> colonists allowed to own and sell more land</a:t>
            </a:r>
          </a:p>
          <a:p>
            <a:pPr algn="ctr" fontAlgn="base">
              <a:spcBef>
                <a:spcPct val="50000"/>
              </a:spcBef>
              <a:spcAft>
                <a:spcPct val="0"/>
              </a:spcAft>
              <a:buFontTx/>
              <a:buChar char="•"/>
            </a:pPr>
            <a:r>
              <a:rPr lang="en-US" altLang="en-US" sz="2200" smtClean="0">
                <a:solidFill>
                  <a:srgbClr val="000000"/>
                </a:solidFill>
              </a:rPr>
              <a:t> large plantations farms with slave labor</a:t>
            </a:r>
          </a:p>
          <a:p>
            <a:pPr algn="ctr" fontAlgn="base">
              <a:spcBef>
                <a:spcPct val="50000"/>
              </a:spcBef>
              <a:spcAft>
                <a:spcPct val="0"/>
              </a:spcAft>
              <a:buFontTx/>
              <a:buChar char="•"/>
            </a:pPr>
            <a:r>
              <a:rPr lang="en-US" altLang="en-US" sz="2200" smtClean="0">
                <a:solidFill>
                  <a:srgbClr val="000000"/>
                </a:solidFill>
              </a:rPr>
              <a:t> social classes developed</a:t>
            </a:r>
          </a:p>
          <a:p>
            <a:pPr algn="ctr" fontAlgn="base">
              <a:spcBef>
                <a:spcPct val="50000"/>
              </a:spcBef>
              <a:spcAft>
                <a:spcPct val="0"/>
              </a:spcAft>
              <a:buFontTx/>
              <a:buChar char="•"/>
            </a:pPr>
            <a:r>
              <a:rPr lang="en-US" altLang="en-US" sz="2200" smtClean="0">
                <a:solidFill>
                  <a:srgbClr val="000000"/>
                </a:solidFill>
              </a:rPr>
              <a:t> border of Georgia increased south to St. Mary’s River and west to Mississippi River</a:t>
            </a:r>
          </a:p>
        </p:txBody>
      </p:sp>
      <p:sp>
        <p:nvSpPr>
          <p:cNvPr id="35847" name="Text Box 8"/>
          <p:cNvSpPr txBox="1">
            <a:spLocks noChangeArrowheads="1"/>
          </p:cNvSpPr>
          <p:nvPr/>
        </p:nvSpPr>
        <p:spPr bwMode="auto">
          <a:xfrm>
            <a:off x="3276600" y="1219200"/>
            <a:ext cx="2667000" cy="5016500"/>
          </a:xfrm>
          <a:prstGeom prst="rect">
            <a:avLst/>
          </a:prstGeom>
          <a:solidFill>
            <a:srgbClr val="CC850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b="1" u="sng" smtClean="0">
                <a:solidFill>
                  <a:srgbClr val="000000"/>
                </a:solidFill>
              </a:rPr>
              <a:t>SLAVERY</a:t>
            </a:r>
          </a:p>
          <a:p>
            <a:pPr algn="ctr" fontAlgn="base">
              <a:spcBef>
                <a:spcPct val="50000"/>
              </a:spcBef>
              <a:spcAft>
                <a:spcPct val="0"/>
              </a:spcAft>
              <a:buFontTx/>
              <a:buChar char="•"/>
            </a:pPr>
            <a:r>
              <a:rPr lang="en-US" altLang="en-US" sz="2100" smtClean="0">
                <a:solidFill>
                  <a:srgbClr val="000000"/>
                </a:solidFill>
              </a:rPr>
              <a:t>  only wealthy could own slaves</a:t>
            </a:r>
          </a:p>
          <a:p>
            <a:pPr algn="ctr" fontAlgn="base">
              <a:spcBef>
                <a:spcPct val="50000"/>
              </a:spcBef>
              <a:spcAft>
                <a:spcPct val="0"/>
              </a:spcAft>
              <a:buFontTx/>
              <a:buChar char="•"/>
            </a:pPr>
            <a:r>
              <a:rPr lang="en-US" altLang="en-US" sz="2100" smtClean="0">
                <a:solidFill>
                  <a:srgbClr val="000000"/>
                </a:solidFill>
              </a:rPr>
              <a:t> worked on rice plantations</a:t>
            </a:r>
          </a:p>
          <a:p>
            <a:pPr algn="ctr" fontAlgn="base">
              <a:spcBef>
                <a:spcPct val="50000"/>
              </a:spcBef>
              <a:spcAft>
                <a:spcPct val="0"/>
              </a:spcAft>
              <a:buFontTx/>
              <a:buChar char="•"/>
            </a:pPr>
            <a:r>
              <a:rPr lang="en-US" altLang="en-US" sz="2100" smtClean="0">
                <a:solidFill>
                  <a:srgbClr val="000000"/>
                </a:solidFill>
              </a:rPr>
              <a:t> planters bought more and more land</a:t>
            </a:r>
          </a:p>
          <a:p>
            <a:pPr algn="ctr" fontAlgn="base">
              <a:spcBef>
                <a:spcPct val="50000"/>
              </a:spcBef>
              <a:spcAft>
                <a:spcPct val="0"/>
              </a:spcAft>
              <a:buFontTx/>
              <a:buChar char="•"/>
            </a:pPr>
            <a:r>
              <a:rPr lang="en-US" altLang="en-US" sz="2100" smtClean="0">
                <a:solidFill>
                  <a:srgbClr val="000000"/>
                </a:solidFill>
              </a:rPr>
              <a:t> changed the economy of Georgia – grew rich</a:t>
            </a:r>
          </a:p>
          <a:p>
            <a:pPr algn="ctr" fontAlgn="base">
              <a:spcBef>
                <a:spcPct val="50000"/>
              </a:spcBef>
              <a:spcAft>
                <a:spcPct val="0"/>
              </a:spcAft>
              <a:buFontTx/>
              <a:buChar char="•"/>
            </a:pPr>
            <a:r>
              <a:rPr lang="en-US" altLang="en-US" sz="2100" smtClean="0">
                <a:solidFill>
                  <a:srgbClr val="000000"/>
                </a:solidFill>
              </a:rPr>
              <a:t> slaves were property and had no rights</a:t>
            </a:r>
          </a:p>
        </p:txBody>
      </p:sp>
      <p:sp>
        <p:nvSpPr>
          <p:cNvPr id="35848" name="Text Box 9"/>
          <p:cNvSpPr txBox="1">
            <a:spLocks noChangeArrowheads="1"/>
          </p:cNvSpPr>
          <p:nvPr/>
        </p:nvSpPr>
        <p:spPr bwMode="auto">
          <a:xfrm>
            <a:off x="6096000" y="1219200"/>
            <a:ext cx="2514600" cy="5243513"/>
          </a:xfrm>
          <a:prstGeom prst="rect">
            <a:avLst/>
          </a:prstGeom>
          <a:solidFill>
            <a:srgbClr val="FDF2B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b="1" u="sng" smtClean="0">
                <a:solidFill>
                  <a:srgbClr val="000000"/>
                </a:solidFill>
              </a:rPr>
              <a:t>GOVERNMENT</a:t>
            </a:r>
          </a:p>
          <a:p>
            <a:pPr algn="ctr" fontAlgn="base">
              <a:spcBef>
                <a:spcPct val="50000"/>
              </a:spcBef>
              <a:spcAft>
                <a:spcPct val="0"/>
              </a:spcAft>
              <a:buFontTx/>
              <a:buChar char="•"/>
            </a:pPr>
            <a:r>
              <a:rPr lang="en-US" altLang="en-US" sz="2000" smtClean="0">
                <a:solidFill>
                  <a:srgbClr val="000000"/>
                </a:solidFill>
              </a:rPr>
              <a:t> Royal governors appointed by King</a:t>
            </a:r>
          </a:p>
          <a:p>
            <a:pPr algn="ctr" fontAlgn="base">
              <a:spcBef>
                <a:spcPct val="50000"/>
              </a:spcBef>
              <a:spcAft>
                <a:spcPct val="0"/>
              </a:spcAft>
              <a:buFontTx/>
              <a:buChar char="•"/>
            </a:pPr>
            <a:r>
              <a:rPr lang="en-US" altLang="en-US" sz="2000" smtClean="0">
                <a:solidFill>
                  <a:srgbClr val="000000"/>
                </a:solidFill>
              </a:rPr>
              <a:t> Trustee laws repealed</a:t>
            </a:r>
          </a:p>
          <a:p>
            <a:pPr algn="ctr" fontAlgn="base">
              <a:spcBef>
                <a:spcPct val="50000"/>
              </a:spcBef>
              <a:spcAft>
                <a:spcPct val="0"/>
              </a:spcAft>
              <a:buFontTx/>
              <a:buChar char="•"/>
            </a:pPr>
            <a:r>
              <a:rPr lang="en-US" altLang="en-US" sz="2000" smtClean="0">
                <a:solidFill>
                  <a:srgbClr val="000000"/>
                </a:solidFill>
              </a:rPr>
              <a:t> bi-cameral legislature</a:t>
            </a:r>
          </a:p>
          <a:p>
            <a:pPr algn="ctr" fontAlgn="base">
              <a:spcBef>
                <a:spcPct val="50000"/>
              </a:spcBef>
              <a:spcAft>
                <a:spcPct val="0"/>
              </a:spcAft>
              <a:buFontTx/>
              <a:buChar char="•"/>
            </a:pPr>
            <a:r>
              <a:rPr lang="en-US" altLang="en-US" sz="2000" smtClean="0">
                <a:solidFill>
                  <a:srgbClr val="000000"/>
                </a:solidFill>
              </a:rPr>
              <a:t> white males with property could vote</a:t>
            </a:r>
          </a:p>
          <a:p>
            <a:pPr algn="ctr" fontAlgn="base">
              <a:spcBef>
                <a:spcPct val="50000"/>
              </a:spcBef>
              <a:spcAft>
                <a:spcPct val="0"/>
              </a:spcAft>
              <a:buFontTx/>
              <a:buChar char="•"/>
            </a:pPr>
            <a:r>
              <a:rPr lang="en-US" altLang="en-US" sz="2000" smtClean="0">
                <a:solidFill>
                  <a:srgbClr val="000000"/>
                </a:solidFill>
              </a:rPr>
              <a:t> colonists had more freedom:              self-government</a:t>
            </a:r>
          </a:p>
          <a:p>
            <a:pPr algn="ctr" fontAlgn="base">
              <a:spcBef>
                <a:spcPct val="50000"/>
              </a:spcBef>
              <a:spcAft>
                <a:spcPct val="0"/>
              </a:spcAft>
              <a:buFontTx/>
              <a:buChar char="•"/>
            </a:pPr>
            <a:r>
              <a:rPr lang="en-US" altLang="en-US" sz="2000" smtClean="0">
                <a:solidFill>
                  <a:srgbClr val="000000"/>
                </a:solidFill>
              </a:rPr>
              <a:t> court system to settle disputes</a:t>
            </a:r>
            <a:endParaRPr lang="en-US" altLang="en-US" sz="2100" smtClean="0">
              <a:solidFill>
                <a:srgbClr val="000000"/>
              </a:solidFill>
            </a:endParaRPr>
          </a:p>
        </p:txBody>
      </p:sp>
    </p:spTree>
    <p:extLst>
      <p:ext uri="{BB962C8B-B14F-4D97-AF65-F5344CB8AC3E}">
        <p14:creationId xmlns:p14="http://schemas.microsoft.com/office/powerpoint/2010/main" val="2743728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Let’s Get Started</a:t>
            </a:r>
            <a:endParaRPr lang="en-US" b="1" dirty="0"/>
          </a:p>
        </p:txBody>
      </p:sp>
      <p:sp>
        <p:nvSpPr>
          <p:cNvPr id="3" name="Content Placeholder 2"/>
          <p:cNvSpPr>
            <a:spLocks noGrp="1"/>
          </p:cNvSpPr>
          <p:nvPr>
            <p:ph idx="1"/>
          </p:nvPr>
        </p:nvSpPr>
        <p:spPr/>
        <p:txBody>
          <a:bodyPr/>
          <a:lstStyle/>
          <a:p>
            <a:pPr marL="514350" indent="-514350">
              <a:buAutoNum type="arabicParenR"/>
            </a:pPr>
            <a:r>
              <a:rPr lang="en-US" dirty="0" smtClean="0"/>
              <a:t>Set-up your paper for Cornell Notes.</a:t>
            </a:r>
          </a:p>
          <a:p>
            <a:pPr marL="514350" indent="-514350">
              <a:buAutoNum type="arabicParenR"/>
            </a:pPr>
            <a:r>
              <a:rPr lang="en-US" dirty="0" smtClean="0"/>
              <a:t>Write down the following on your paper.</a:t>
            </a:r>
          </a:p>
          <a:p>
            <a:pPr marL="514350" indent="-514350">
              <a:buAutoNum type="arabicParenR"/>
            </a:pPr>
            <a:endParaRPr lang="en-US" dirty="0"/>
          </a:p>
          <a:p>
            <a:pPr marL="0" indent="0" algn="r">
              <a:buNone/>
            </a:pPr>
            <a:r>
              <a:rPr lang="en-US" dirty="0" smtClean="0"/>
              <a:t>Name</a:t>
            </a:r>
          </a:p>
          <a:p>
            <a:pPr marL="0" indent="0" algn="r">
              <a:buNone/>
            </a:pPr>
            <a:r>
              <a:rPr lang="en-US" dirty="0" smtClean="0"/>
              <a:t>Social Studies</a:t>
            </a:r>
          </a:p>
          <a:p>
            <a:pPr marL="0" indent="0" algn="r">
              <a:buNone/>
            </a:pPr>
            <a:r>
              <a:rPr lang="en-US" dirty="0" smtClean="0"/>
              <a:t>Period 3, 4, 5 or 6</a:t>
            </a:r>
          </a:p>
          <a:p>
            <a:pPr marL="0" indent="0" algn="r">
              <a:buNone/>
            </a:pPr>
            <a:r>
              <a:rPr lang="en-US" dirty="0" smtClean="0"/>
              <a:t>Today’s Date: October 13, 2014</a:t>
            </a:r>
            <a:endParaRPr lang="en-US" dirty="0"/>
          </a:p>
        </p:txBody>
      </p:sp>
    </p:spTree>
    <p:extLst>
      <p:ext uri="{BB962C8B-B14F-4D97-AF65-F5344CB8AC3E}">
        <p14:creationId xmlns:p14="http://schemas.microsoft.com/office/powerpoint/2010/main" val="521469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Let’s Get Started</a:t>
            </a:r>
            <a:endParaRPr lang="en-US" b="1" dirty="0"/>
          </a:p>
        </p:txBody>
      </p:sp>
      <p:sp>
        <p:nvSpPr>
          <p:cNvPr id="3" name="Content Placeholder 2"/>
          <p:cNvSpPr>
            <a:spLocks noGrp="1"/>
          </p:cNvSpPr>
          <p:nvPr>
            <p:ph idx="1"/>
          </p:nvPr>
        </p:nvSpPr>
        <p:spPr/>
        <p:txBody>
          <a:bodyPr/>
          <a:lstStyle/>
          <a:p>
            <a:pPr marL="0" indent="0">
              <a:buNone/>
            </a:pPr>
            <a:r>
              <a:rPr lang="en-US" dirty="0" smtClean="0"/>
              <a:t>3) Also, write down the Essential Question (E.Q). </a:t>
            </a:r>
            <a:r>
              <a:rPr lang="en-US" b="1" i="1" dirty="0" smtClean="0"/>
              <a:t>You should be able to answer this question by the time we finish the notes.</a:t>
            </a:r>
          </a:p>
          <a:p>
            <a:pPr marL="0" indent="0">
              <a:buNone/>
            </a:pPr>
            <a:endParaRPr lang="en-US" dirty="0"/>
          </a:p>
          <a:p>
            <a:pPr marL="0" indent="0">
              <a:buNone/>
            </a:pPr>
            <a:r>
              <a:rPr lang="en-US" b="1" dirty="0" smtClean="0"/>
              <a:t>E.Q. : </a:t>
            </a:r>
            <a:r>
              <a:rPr lang="en-US" dirty="0"/>
              <a:t>How did Georgia become a Royal colony and what effect did this event have on the colonists? </a:t>
            </a:r>
          </a:p>
        </p:txBody>
      </p:sp>
    </p:spTree>
    <p:extLst>
      <p:ext uri="{BB962C8B-B14F-4D97-AF65-F5344CB8AC3E}">
        <p14:creationId xmlns:p14="http://schemas.microsoft.com/office/powerpoint/2010/main" val="3983416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Enduring Understanding</a:t>
            </a:r>
            <a:endParaRPr lang="en-US" b="1" u="sng" dirty="0"/>
          </a:p>
        </p:txBody>
      </p:sp>
      <p:sp>
        <p:nvSpPr>
          <p:cNvPr id="3" name="Content Placeholder 2"/>
          <p:cNvSpPr>
            <a:spLocks noGrp="1"/>
          </p:cNvSpPr>
          <p:nvPr>
            <p:ph idx="1"/>
          </p:nvPr>
        </p:nvSpPr>
        <p:spPr/>
        <p:txBody>
          <a:bodyPr/>
          <a:lstStyle/>
          <a:p>
            <a:pPr marL="0" indent="0" algn="ctr">
              <a:buNone/>
            </a:pPr>
            <a:r>
              <a:rPr lang="en-US" b="1" dirty="0" smtClean="0"/>
              <a:t>Individuals, Groups, Institutions</a:t>
            </a:r>
          </a:p>
          <a:p>
            <a:pPr marL="0" indent="0">
              <a:buNone/>
            </a:pPr>
            <a:r>
              <a:rPr lang="en-US" dirty="0" smtClean="0"/>
              <a:t>The student will understand that the actions of individuals, groups, and/or institutions affect society through intended and unintended consequences.</a:t>
            </a:r>
            <a:endParaRPr lang="en-US" dirty="0"/>
          </a:p>
        </p:txBody>
      </p:sp>
    </p:spTree>
    <p:extLst>
      <p:ext uri="{BB962C8B-B14F-4D97-AF65-F5344CB8AC3E}">
        <p14:creationId xmlns:p14="http://schemas.microsoft.com/office/powerpoint/2010/main" val="2226155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Georgia Performance Standard</a:t>
            </a:r>
            <a:endParaRPr lang="en-US" b="1" u="sng" dirty="0"/>
          </a:p>
        </p:txBody>
      </p:sp>
      <p:sp>
        <p:nvSpPr>
          <p:cNvPr id="3" name="Content Placeholder 2"/>
          <p:cNvSpPr>
            <a:spLocks noGrp="1"/>
          </p:cNvSpPr>
          <p:nvPr>
            <p:ph idx="1"/>
          </p:nvPr>
        </p:nvSpPr>
        <p:spPr/>
        <p:txBody>
          <a:bodyPr/>
          <a:lstStyle/>
          <a:p>
            <a:pPr marL="0" indent="0">
              <a:buNone/>
            </a:pPr>
            <a:r>
              <a:rPr lang="en-US" b="1" dirty="0" smtClean="0"/>
              <a:t>SS8H2 The student will analyze the colonial period of Georgia’s history.</a:t>
            </a:r>
          </a:p>
          <a:p>
            <a:pPr marL="0" indent="0">
              <a:buNone/>
            </a:pPr>
            <a:r>
              <a:rPr lang="en-US" dirty="0" smtClean="0"/>
              <a:t>	c. Explain the development of Georgia as a 	royal colony with regard to land 	ownership, slavery, government, and the 	impact of the royal governors.</a:t>
            </a:r>
          </a:p>
          <a:p>
            <a:endParaRPr lang="en-US" dirty="0"/>
          </a:p>
        </p:txBody>
      </p:sp>
    </p:spTree>
    <p:extLst>
      <p:ext uri="{BB962C8B-B14F-4D97-AF65-F5344CB8AC3E}">
        <p14:creationId xmlns:p14="http://schemas.microsoft.com/office/powerpoint/2010/main" val="2294645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Essential Question</a:t>
            </a:r>
            <a:endParaRPr lang="en-US" b="1" u="sng" dirty="0"/>
          </a:p>
        </p:txBody>
      </p:sp>
      <p:sp>
        <p:nvSpPr>
          <p:cNvPr id="3" name="Content Placeholder 2"/>
          <p:cNvSpPr>
            <a:spLocks noGrp="1"/>
          </p:cNvSpPr>
          <p:nvPr>
            <p:ph idx="1"/>
          </p:nvPr>
        </p:nvSpPr>
        <p:spPr/>
        <p:txBody>
          <a:bodyPr/>
          <a:lstStyle/>
          <a:p>
            <a:pPr marL="0" indent="0">
              <a:buNone/>
            </a:pPr>
            <a:r>
              <a:rPr lang="en-US" dirty="0" smtClean="0"/>
              <a:t>How did Georgia become a Royal colony and what effect did this event have on the colonists? </a:t>
            </a:r>
          </a:p>
          <a:p>
            <a:pPr marL="0" indent="0">
              <a:buNone/>
            </a:pPr>
            <a:endParaRPr lang="en-US" dirty="0"/>
          </a:p>
        </p:txBody>
      </p:sp>
    </p:spTree>
    <p:extLst>
      <p:ext uri="{BB962C8B-B14F-4D97-AF65-F5344CB8AC3E}">
        <p14:creationId xmlns:p14="http://schemas.microsoft.com/office/powerpoint/2010/main" val="4020823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Terms to Know</a:t>
            </a:r>
            <a:endParaRPr lang="en-US" b="1" u="sng"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t>Add these 2 terms to your notes. </a:t>
            </a:r>
          </a:p>
          <a:p>
            <a:pPr marL="0" indent="0" algn="ctr">
              <a:buNone/>
            </a:pPr>
            <a:endParaRPr lang="en-US" dirty="0"/>
          </a:p>
          <a:p>
            <a:pPr marL="0" indent="0" algn="ctr">
              <a:buNone/>
            </a:pPr>
            <a:r>
              <a:rPr lang="en-US" dirty="0" smtClean="0"/>
              <a:t>Term #1</a:t>
            </a:r>
          </a:p>
          <a:p>
            <a:pPr marL="0" indent="0" algn="ctr">
              <a:buNone/>
            </a:pPr>
            <a:endParaRPr lang="en-US" dirty="0" smtClean="0"/>
          </a:p>
          <a:p>
            <a:pPr marL="0" indent="0">
              <a:buNone/>
            </a:pPr>
            <a:r>
              <a:rPr lang="en-US" b="1" u="sng" dirty="0" smtClean="0"/>
              <a:t>Proprietary Colony:  </a:t>
            </a:r>
            <a:r>
              <a:rPr lang="en-US" dirty="0" smtClean="0"/>
              <a:t>A colony governed by a board of trustees, also referred to as a trustee colony.  Georgia was a </a:t>
            </a:r>
            <a:r>
              <a:rPr lang="en-US" b="1" u="sng" dirty="0" smtClean="0"/>
              <a:t>proprietary colony </a:t>
            </a:r>
            <a:r>
              <a:rPr lang="en-US" dirty="0" smtClean="0"/>
              <a:t>when it was governed by James Oglethorpe and the 21 trustees.</a:t>
            </a:r>
          </a:p>
          <a:p>
            <a:pPr marL="0" indent="0">
              <a:buNone/>
            </a:pPr>
            <a:endParaRPr lang="en-US" dirty="0"/>
          </a:p>
        </p:txBody>
      </p:sp>
      <p:pic>
        <p:nvPicPr>
          <p:cNvPr id="4098" name="Picture 2" descr="C:\Users\Westfamily\AppData\Local\Microsoft\Windows\Temporary Internet Files\Content.IE5\YWZC1KXO\MC90023108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66704">
            <a:off x="6312292" y="2167795"/>
            <a:ext cx="2410567" cy="1651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3235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Terms to Know</a:t>
            </a:r>
            <a:endParaRPr lang="en-US" b="1" u="sng" dirty="0"/>
          </a:p>
        </p:txBody>
      </p:sp>
      <p:sp>
        <p:nvSpPr>
          <p:cNvPr id="3" name="Content Placeholder 2"/>
          <p:cNvSpPr>
            <a:spLocks noGrp="1"/>
          </p:cNvSpPr>
          <p:nvPr>
            <p:ph idx="1"/>
          </p:nvPr>
        </p:nvSpPr>
        <p:spPr>
          <a:xfrm>
            <a:off x="457200" y="1600200"/>
            <a:ext cx="8229600" cy="4572000"/>
          </a:xfrm>
        </p:spPr>
        <p:txBody>
          <a:bodyPr>
            <a:normAutofit lnSpcReduction="10000"/>
          </a:bodyPr>
          <a:lstStyle/>
          <a:p>
            <a:pPr marL="0" indent="0" algn="ctr">
              <a:buNone/>
            </a:pPr>
            <a:r>
              <a:rPr lang="en-US" dirty="0" smtClean="0"/>
              <a:t>Add these 2 terms to your notes. </a:t>
            </a:r>
          </a:p>
          <a:p>
            <a:pPr marL="0" indent="0" algn="ctr">
              <a:buNone/>
            </a:pPr>
            <a:endParaRPr lang="en-US" dirty="0"/>
          </a:p>
          <a:p>
            <a:pPr marL="0" indent="0" algn="ctr">
              <a:buNone/>
            </a:pPr>
            <a:r>
              <a:rPr lang="en-US" dirty="0" smtClean="0"/>
              <a:t>Term #2</a:t>
            </a:r>
          </a:p>
          <a:p>
            <a:pPr marL="0" indent="0" algn="ctr">
              <a:buNone/>
            </a:pPr>
            <a:endParaRPr lang="en-US" dirty="0" smtClean="0"/>
          </a:p>
          <a:p>
            <a:pPr marL="0" indent="0">
              <a:buNone/>
            </a:pPr>
            <a:r>
              <a:rPr lang="en-US" b="1" u="sng" dirty="0" smtClean="0"/>
              <a:t>Royal Colony:  </a:t>
            </a:r>
            <a:r>
              <a:rPr lang="en-US" dirty="0" smtClean="0"/>
              <a:t>A colony directly governed by the king. Georgia was a </a:t>
            </a:r>
            <a:r>
              <a:rPr lang="en-US" b="1" u="sng" dirty="0" smtClean="0"/>
              <a:t>royal colony </a:t>
            </a:r>
            <a:r>
              <a:rPr lang="en-US" dirty="0" smtClean="0"/>
              <a:t>when it was governed by King George after James Oglethorpe and the trustees left Georgia and returned to England. </a:t>
            </a:r>
          </a:p>
          <a:p>
            <a:pPr marL="0" indent="0">
              <a:buNone/>
            </a:pPr>
            <a:endParaRPr lang="en-US" dirty="0"/>
          </a:p>
        </p:txBody>
      </p:sp>
    </p:spTree>
    <p:extLst>
      <p:ext uri="{BB962C8B-B14F-4D97-AF65-F5344CB8AC3E}">
        <p14:creationId xmlns:p14="http://schemas.microsoft.com/office/powerpoint/2010/main" val="665352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Notes Slide #1</a:t>
            </a:r>
            <a:endParaRPr lang="en-US" b="1" dirty="0"/>
          </a:p>
        </p:txBody>
      </p:sp>
      <p:sp>
        <p:nvSpPr>
          <p:cNvPr id="3" name="Content Placeholder 2"/>
          <p:cNvSpPr>
            <a:spLocks noGrp="1"/>
          </p:cNvSpPr>
          <p:nvPr>
            <p:ph sz="half" idx="1"/>
          </p:nvPr>
        </p:nvSpPr>
        <p:spPr>
          <a:xfrm>
            <a:off x="457200" y="1295400"/>
            <a:ext cx="1828800" cy="5257800"/>
          </a:xfrm>
        </p:spPr>
        <p:txBody>
          <a:bodyPr>
            <a:normAutofit fontScale="70000" lnSpcReduction="20000"/>
          </a:bodyPr>
          <a:lstStyle/>
          <a:p>
            <a:pPr marL="0" indent="0">
              <a:buNone/>
            </a:pPr>
            <a:r>
              <a:rPr lang="en-US" b="1" i="1" dirty="0" smtClean="0"/>
              <a:t>You will review this section of the notes to create your own level 2 or 3 question or topic. </a:t>
            </a:r>
          </a:p>
          <a:p>
            <a:pPr marL="0" indent="0">
              <a:buNone/>
            </a:pPr>
            <a:endParaRPr lang="en-US" dirty="0"/>
          </a:p>
          <a:p>
            <a:pPr marL="0" indent="0">
              <a:buNone/>
            </a:pPr>
            <a:endParaRPr lang="en-US" dirty="0"/>
          </a:p>
        </p:txBody>
      </p:sp>
      <p:sp>
        <p:nvSpPr>
          <p:cNvPr id="4" name="Content Placeholder 3"/>
          <p:cNvSpPr>
            <a:spLocks noGrp="1"/>
          </p:cNvSpPr>
          <p:nvPr>
            <p:ph sz="half" idx="2"/>
          </p:nvPr>
        </p:nvSpPr>
        <p:spPr>
          <a:xfrm>
            <a:off x="2590800" y="1295400"/>
            <a:ext cx="6096000" cy="5257800"/>
          </a:xfrm>
        </p:spPr>
        <p:txBody>
          <a:bodyPr>
            <a:normAutofit fontScale="70000" lnSpcReduction="20000"/>
          </a:bodyPr>
          <a:lstStyle/>
          <a:p>
            <a:r>
              <a:rPr lang="en-US" sz="3600" dirty="0" smtClean="0"/>
              <a:t>James Oglethorpe and the 21 trustees left Georgia.</a:t>
            </a:r>
          </a:p>
          <a:p>
            <a:r>
              <a:rPr lang="en-US" sz="3600" dirty="0" smtClean="0"/>
              <a:t>In 1752, the Georgia colony became a royal colony under the direct rule of King George.</a:t>
            </a:r>
          </a:p>
          <a:p>
            <a:r>
              <a:rPr lang="en-US" sz="3600" dirty="0" smtClean="0"/>
              <a:t>The Charter of 1732 was returned and the colony came under British rule.</a:t>
            </a:r>
          </a:p>
          <a:p>
            <a:pPr>
              <a:lnSpc>
                <a:spcPct val="90000"/>
              </a:lnSpc>
              <a:spcBef>
                <a:spcPct val="50000"/>
              </a:spcBef>
            </a:pPr>
            <a:r>
              <a:rPr lang="en-US" altLang="en-US" sz="3600" dirty="0"/>
              <a:t>The British Parliament had to pass a charter in order for Georgia to become an official Royal Colony.  This process took two years.  Georgia would not get its first official royal governor until 1754.  </a:t>
            </a:r>
          </a:p>
          <a:p>
            <a:pPr>
              <a:lnSpc>
                <a:spcPct val="90000"/>
              </a:lnSpc>
              <a:spcBef>
                <a:spcPct val="50000"/>
              </a:spcBef>
            </a:pPr>
            <a:r>
              <a:rPr lang="en-US" altLang="en-US" sz="3600" dirty="0"/>
              <a:t>The government of Georgia would change drastically as the people, under the leadership of the Royal Governors, would have to learn to govern themselves.</a:t>
            </a:r>
          </a:p>
          <a:p>
            <a:endParaRPr lang="en-US" sz="3600" dirty="0" smtClean="0"/>
          </a:p>
          <a:p>
            <a:pPr marL="0" indent="0">
              <a:buNone/>
            </a:pPr>
            <a:endParaRPr lang="en-US" dirty="0"/>
          </a:p>
        </p:txBody>
      </p:sp>
      <p:cxnSp>
        <p:nvCxnSpPr>
          <p:cNvPr id="6" name="Straight Connector 5"/>
          <p:cNvCxnSpPr/>
          <p:nvPr/>
        </p:nvCxnSpPr>
        <p:spPr>
          <a:xfrm>
            <a:off x="2438400" y="1295400"/>
            <a:ext cx="0" cy="5257800"/>
          </a:xfrm>
          <a:prstGeom prst="line">
            <a:avLst/>
          </a:prstGeom>
        </p:spPr>
        <p:style>
          <a:lnRef idx="2">
            <a:schemeClr val="dk1"/>
          </a:lnRef>
          <a:fillRef idx="0">
            <a:schemeClr val="dk1"/>
          </a:fillRef>
          <a:effectRef idx="1">
            <a:schemeClr val="dk1"/>
          </a:effectRef>
          <a:fontRef idx="minor">
            <a:schemeClr val="tx1"/>
          </a:fontRef>
        </p:style>
      </p:cxnSp>
      <p:pic>
        <p:nvPicPr>
          <p:cNvPr id="3074" name="Picture 2" descr="C:\Users\Westfamily\AppData\Local\Microsoft\Windows\Temporary Internet Files\Content.IE5\I9R0LD89\MC90043381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181828"/>
            <a:ext cx="1371372" cy="1371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370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1241</Words>
  <Application>Microsoft Office PowerPoint</Application>
  <PresentationFormat>On-screen Show (4:3)</PresentationFormat>
  <Paragraphs>103</Paragraphs>
  <Slides>17</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17</vt:i4>
      </vt:variant>
    </vt:vector>
  </HeadingPairs>
  <TitlesOfParts>
    <vt:vector size="21" baseType="lpstr">
      <vt:lpstr>Arial</vt:lpstr>
      <vt:lpstr>Calibri</vt:lpstr>
      <vt:lpstr>Office Theme</vt:lpstr>
      <vt:lpstr>1_Default Design</vt:lpstr>
      <vt:lpstr>Royal Colony Georgia 1752-1776</vt:lpstr>
      <vt:lpstr>Let’s Get Started</vt:lpstr>
      <vt:lpstr>Let’s Get Started</vt:lpstr>
      <vt:lpstr>Enduring Understanding</vt:lpstr>
      <vt:lpstr>Georgia Performance Standard</vt:lpstr>
      <vt:lpstr>Essential Question</vt:lpstr>
      <vt:lpstr>Terms to Know</vt:lpstr>
      <vt:lpstr>Terms to Know</vt:lpstr>
      <vt:lpstr>Notes Slide #1</vt:lpstr>
      <vt:lpstr>Notes Slide #1 continued</vt:lpstr>
      <vt:lpstr>Notes Slide #2</vt:lpstr>
      <vt:lpstr>Notes Slide #3</vt:lpstr>
      <vt:lpstr>Notes Slide #4</vt:lpstr>
      <vt:lpstr>Notes Slide #5</vt:lpstr>
      <vt:lpstr>Notes Slide #6</vt:lpstr>
      <vt:lpstr>Notes Slide #7</vt:lpstr>
      <vt:lpstr>ROYAL COLONY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Westfamily</dc:creator>
  <cp:lastModifiedBy>Rhonda Jackson - Conyers Middle</cp:lastModifiedBy>
  <cp:revision>26</cp:revision>
  <dcterms:created xsi:type="dcterms:W3CDTF">2014-10-12T16:49:26Z</dcterms:created>
  <dcterms:modified xsi:type="dcterms:W3CDTF">2014-10-14T15:21:40Z</dcterms:modified>
</cp:coreProperties>
</file>