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256" r:id="rId2"/>
    <p:sldId id="257" r:id="rId3"/>
    <p:sldId id="258" r:id="rId4"/>
    <p:sldId id="260" r:id="rId5"/>
    <p:sldId id="263" r:id="rId6"/>
    <p:sldId id="264" r:id="rId7"/>
    <p:sldId id="261" r:id="rId8"/>
    <p:sldId id="262" r:id="rId9"/>
    <p:sldId id="259"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0" r:id="rId2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A7C9A2-7E57-4AA3-96D3-3DD95D32CBB0}" type="doc">
      <dgm:prSet loTypeId="urn:microsoft.com/office/officeart/2005/8/layout/hierarchy2" loCatId="hierarchy" qsTypeId="urn:microsoft.com/office/officeart/2005/8/quickstyle/simple1" qsCatId="simple" csTypeId="urn:microsoft.com/office/officeart/2005/8/colors/colorful4" csCatId="colorful" phldr="1"/>
      <dgm:spPr/>
      <dgm:t>
        <a:bodyPr/>
        <a:lstStyle/>
        <a:p>
          <a:endParaRPr lang="en-US"/>
        </a:p>
      </dgm:t>
    </dgm:pt>
    <dgm:pt modelId="{01241F63-39A0-45CF-A37F-F1448791756D}">
      <dgm:prSet phldrT="[Text]"/>
      <dgm:spPr/>
      <dgm:t>
        <a:bodyPr/>
        <a:lstStyle/>
        <a:p>
          <a:r>
            <a:rPr lang="en-US" b="1" dirty="0" smtClean="0">
              <a:latin typeface="Times New Roman" pitchFamily="18" charset="0"/>
              <a:cs typeface="Times New Roman" pitchFamily="18" charset="0"/>
            </a:rPr>
            <a:t>How did Georgians feel about the Revolutionary War?</a:t>
          </a:r>
          <a:endParaRPr lang="en-US" b="1" dirty="0">
            <a:latin typeface="Times New Roman" pitchFamily="18" charset="0"/>
            <a:cs typeface="Times New Roman" pitchFamily="18" charset="0"/>
          </a:endParaRPr>
        </a:p>
      </dgm:t>
    </dgm:pt>
    <dgm:pt modelId="{D0E1CF89-45BA-4E41-B9ED-157B5BEF67BF}" type="parTrans" cxnId="{7ECEF8FB-E9C1-422A-A12D-1F37BBC29B14}">
      <dgm:prSet/>
      <dgm:spPr/>
      <dgm:t>
        <a:bodyPr/>
        <a:lstStyle/>
        <a:p>
          <a:endParaRPr lang="en-US"/>
        </a:p>
      </dgm:t>
    </dgm:pt>
    <dgm:pt modelId="{45F8ACD1-0D01-4FFF-8A37-4FC5C90A2152}" type="sibTrans" cxnId="{7ECEF8FB-E9C1-422A-A12D-1F37BBC29B14}">
      <dgm:prSet/>
      <dgm:spPr/>
      <dgm:t>
        <a:bodyPr/>
        <a:lstStyle/>
        <a:p>
          <a:endParaRPr lang="en-US"/>
        </a:p>
      </dgm:t>
    </dgm:pt>
    <dgm:pt modelId="{215E11F6-9F48-4D8F-AECB-8E0343DCA0F3}">
      <dgm:prSet phldrT="[Text]"/>
      <dgm:spPr/>
      <dgm:t>
        <a:bodyPr/>
        <a:lstStyle/>
        <a:p>
          <a:r>
            <a:rPr lang="en-US" b="1" dirty="0" smtClean="0">
              <a:latin typeface="Times New Roman" pitchFamily="18" charset="0"/>
              <a:cs typeface="Times New Roman" pitchFamily="18" charset="0"/>
            </a:rPr>
            <a:t>Against (No War!)</a:t>
          </a:r>
        </a:p>
        <a:p>
          <a:endParaRPr lang="en-US" dirty="0"/>
        </a:p>
      </dgm:t>
    </dgm:pt>
    <dgm:pt modelId="{BA7FF189-B947-4BC8-8A73-1A6FB73F0694}" type="parTrans" cxnId="{A3F6D798-9B5B-4AFD-9BEF-AD603CA8BE8C}">
      <dgm:prSet/>
      <dgm:spPr/>
      <dgm:t>
        <a:bodyPr/>
        <a:lstStyle/>
        <a:p>
          <a:endParaRPr lang="en-US" dirty="0"/>
        </a:p>
      </dgm:t>
    </dgm:pt>
    <dgm:pt modelId="{B3145CC3-189C-400A-A5E7-B0FC7479D3C8}" type="sibTrans" cxnId="{A3F6D798-9B5B-4AFD-9BEF-AD603CA8BE8C}">
      <dgm:prSet/>
      <dgm:spPr/>
      <dgm:t>
        <a:bodyPr/>
        <a:lstStyle/>
        <a:p>
          <a:endParaRPr lang="en-US"/>
        </a:p>
      </dgm:t>
    </dgm:pt>
    <dgm:pt modelId="{6A1C4F3E-3D42-4575-8E8F-BF211738E636}">
      <dgm:prSet phldrT="[Text]"/>
      <dgm:spPr/>
      <dgm:t>
        <a:bodyPr/>
        <a:lstStyle/>
        <a:p>
          <a:r>
            <a:rPr lang="en-US" b="1" dirty="0" smtClean="0">
              <a:latin typeface="Times New Roman" pitchFamily="18" charset="0"/>
              <a:cs typeface="Times New Roman" pitchFamily="18" charset="0"/>
            </a:rPr>
            <a:t>Georgia was a young colony and depended on the Great Britain.</a:t>
          </a:r>
          <a:endParaRPr lang="en-US" b="1" dirty="0">
            <a:latin typeface="Times New Roman" pitchFamily="18" charset="0"/>
            <a:cs typeface="Times New Roman" pitchFamily="18" charset="0"/>
          </a:endParaRPr>
        </a:p>
      </dgm:t>
    </dgm:pt>
    <dgm:pt modelId="{2D943335-3F55-48B6-9429-4D79FEF139F4}" type="parTrans" cxnId="{CA3A8CBD-98D2-4813-AEF3-6FF9632525DB}">
      <dgm:prSet/>
      <dgm:spPr/>
      <dgm:t>
        <a:bodyPr/>
        <a:lstStyle/>
        <a:p>
          <a:endParaRPr lang="en-US" dirty="0"/>
        </a:p>
      </dgm:t>
    </dgm:pt>
    <dgm:pt modelId="{BE451E1B-5723-423A-8B22-473A425715D2}" type="sibTrans" cxnId="{CA3A8CBD-98D2-4813-AEF3-6FF9632525DB}">
      <dgm:prSet/>
      <dgm:spPr/>
      <dgm:t>
        <a:bodyPr/>
        <a:lstStyle/>
        <a:p>
          <a:endParaRPr lang="en-US"/>
        </a:p>
      </dgm:t>
    </dgm:pt>
    <dgm:pt modelId="{923A4F0B-C715-4912-969A-9A2766E300B1}">
      <dgm:prSet phldrT="[Text]"/>
      <dgm:spPr/>
      <dgm:t>
        <a:bodyPr/>
        <a:lstStyle/>
        <a:p>
          <a:r>
            <a:rPr lang="en-US" b="1" u="sng" dirty="0" smtClean="0">
              <a:latin typeface="Times New Roman" pitchFamily="18" charset="0"/>
              <a:cs typeface="Times New Roman" pitchFamily="18" charset="0"/>
            </a:rPr>
            <a:t>Loyalists or Tories:  </a:t>
          </a:r>
          <a:r>
            <a:rPr lang="en-US" b="1" dirty="0" smtClean="0">
              <a:latin typeface="Times New Roman" pitchFamily="18" charset="0"/>
              <a:cs typeface="Times New Roman" pitchFamily="18" charset="0"/>
            </a:rPr>
            <a:t>Colonists that supported  Great Britain.</a:t>
          </a:r>
          <a:endParaRPr lang="en-US" b="1" dirty="0">
            <a:latin typeface="Times New Roman" pitchFamily="18" charset="0"/>
            <a:cs typeface="Times New Roman" pitchFamily="18" charset="0"/>
          </a:endParaRPr>
        </a:p>
      </dgm:t>
    </dgm:pt>
    <dgm:pt modelId="{61A77C5C-1561-4523-9623-41EE8121793E}" type="parTrans" cxnId="{8C8149B1-6B97-4E14-836F-36DF35CC6F98}">
      <dgm:prSet/>
      <dgm:spPr/>
      <dgm:t>
        <a:bodyPr/>
        <a:lstStyle/>
        <a:p>
          <a:endParaRPr lang="en-US" dirty="0"/>
        </a:p>
      </dgm:t>
    </dgm:pt>
    <dgm:pt modelId="{41A92B8F-A49E-4FF2-8116-DCF92D4E5C7E}" type="sibTrans" cxnId="{8C8149B1-6B97-4E14-836F-36DF35CC6F98}">
      <dgm:prSet/>
      <dgm:spPr/>
      <dgm:t>
        <a:bodyPr/>
        <a:lstStyle/>
        <a:p>
          <a:endParaRPr lang="en-US"/>
        </a:p>
      </dgm:t>
    </dgm:pt>
    <dgm:pt modelId="{D2268DFC-82E6-46D5-9523-9F00316915CD}">
      <dgm:prSet phldrT="[Text]"/>
      <dgm:spPr/>
      <dgm:t>
        <a:bodyPr/>
        <a:lstStyle/>
        <a:p>
          <a:r>
            <a:rPr lang="en-US" b="1" dirty="0" smtClean="0">
              <a:latin typeface="Times New Roman" pitchFamily="18" charset="0"/>
              <a:cs typeface="Times New Roman" pitchFamily="18" charset="0"/>
            </a:rPr>
            <a:t>For (Yes War!)</a:t>
          </a:r>
          <a:endParaRPr lang="en-US" b="1" dirty="0">
            <a:latin typeface="Times New Roman" pitchFamily="18" charset="0"/>
            <a:cs typeface="Times New Roman" pitchFamily="18" charset="0"/>
          </a:endParaRPr>
        </a:p>
      </dgm:t>
    </dgm:pt>
    <dgm:pt modelId="{C9F4730D-8D13-41AB-8309-2A1601342F0B}" type="parTrans" cxnId="{24F0EDE0-6FB6-4AC6-83DC-72D1BF5A5665}">
      <dgm:prSet/>
      <dgm:spPr/>
      <dgm:t>
        <a:bodyPr/>
        <a:lstStyle/>
        <a:p>
          <a:endParaRPr lang="en-US" dirty="0"/>
        </a:p>
      </dgm:t>
    </dgm:pt>
    <dgm:pt modelId="{883C69D9-BDFA-4B45-8D03-5FB5A8C16653}" type="sibTrans" cxnId="{24F0EDE0-6FB6-4AC6-83DC-72D1BF5A5665}">
      <dgm:prSet/>
      <dgm:spPr/>
      <dgm:t>
        <a:bodyPr/>
        <a:lstStyle/>
        <a:p>
          <a:endParaRPr lang="en-US"/>
        </a:p>
      </dgm:t>
    </dgm:pt>
    <dgm:pt modelId="{3D60C01B-483D-4803-8D68-C1477AAE6484}">
      <dgm:prSet phldrT="[Text]"/>
      <dgm:spPr/>
      <dgm:t>
        <a:bodyPr/>
        <a:lstStyle/>
        <a:p>
          <a:r>
            <a:rPr lang="en-US" b="1" dirty="0" smtClean="0">
              <a:latin typeface="Times New Roman" pitchFamily="18" charset="0"/>
              <a:cs typeface="Times New Roman" pitchFamily="18" charset="0"/>
            </a:rPr>
            <a:t>Enough with the taxes and unfair treatment.  We want to grow and prosper.</a:t>
          </a:r>
          <a:endParaRPr lang="en-US" b="1" dirty="0">
            <a:latin typeface="Times New Roman" pitchFamily="18" charset="0"/>
            <a:cs typeface="Times New Roman" pitchFamily="18" charset="0"/>
          </a:endParaRPr>
        </a:p>
      </dgm:t>
    </dgm:pt>
    <dgm:pt modelId="{BCFF84B4-6914-4AA5-820D-361349E87B3C}" type="parTrans" cxnId="{5F7C99E6-C16D-4717-8B1A-C1577902A976}">
      <dgm:prSet/>
      <dgm:spPr/>
      <dgm:t>
        <a:bodyPr/>
        <a:lstStyle/>
        <a:p>
          <a:endParaRPr lang="en-US" dirty="0"/>
        </a:p>
      </dgm:t>
    </dgm:pt>
    <dgm:pt modelId="{5803DE1B-1024-4DFE-8D3B-846F4A2C8411}" type="sibTrans" cxnId="{5F7C99E6-C16D-4717-8B1A-C1577902A976}">
      <dgm:prSet/>
      <dgm:spPr/>
      <dgm:t>
        <a:bodyPr/>
        <a:lstStyle/>
        <a:p>
          <a:endParaRPr lang="en-US"/>
        </a:p>
      </dgm:t>
    </dgm:pt>
    <dgm:pt modelId="{4F90762A-69F3-4467-B461-799CF4DBAFB4}">
      <dgm:prSet custT="1"/>
      <dgm:spPr/>
      <dgm:t>
        <a:bodyPr/>
        <a:lstStyle/>
        <a:p>
          <a:r>
            <a:rPr lang="en-US" sz="1800" b="1" u="sng" dirty="0" smtClean="0">
              <a:latin typeface="Times New Roman" pitchFamily="18" charset="0"/>
              <a:cs typeface="Times New Roman" pitchFamily="18" charset="0"/>
            </a:rPr>
            <a:t>Whigs or Tories:  </a:t>
          </a:r>
          <a:r>
            <a:rPr lang="en-US" sz="1800" b="1" dirty="0" smtClean="0">
              <a:latin typeface="Times New Roman" pitchFamily="18" charset="0"/>
              <a:cs typeface="Times New Roman" pitchFamily="18" charset="0"/>
            </a:rPr>
            <a:t>Colonists that were for freedom from Great Britain.</a:t>
          </a:r>
          <a:endParaRPr lang="en-US" sz="1800" b="1" dirty="0">
            <a:latin typeface="Times New Roman" pitchFamily="18" charset="0"/>
            <a:cs typeface="Times New Roman" pitchFamily="18" charset="0"/>
          </a:endParaRPr>
        </a:p>
      </dgm:t>
    </dgm:pt>
    <dgm:pt modelId="{B42A1F1E-103F-4ECF-9C67-3B053A59C4E7}" type="parTrans" cxnId="{F25A1570-6A00-41AC-BEF9-6B9C9CE9284C}">
      <dgm:prSet/>
      <dgm:spPr/>
      <dgm:t>
        <a:bodyPr/>
        <a:lstStyle/>
        <a:p>
          <a:endParaRPr lang="en-US" dirty="0"/>
        </a:p>
      </dgm:t>
    </dgm:pt>
    <dgm:pt modelId="{DAE643FA-F1F3-45BD-86FD-2B01647050AF}" type="sibTrans" cxnId="{F25A1570-6A00-41AC-BEF9-6B9C9CE9284C}">
      <dgm:prSet/>
      <dgm:spPr/>
      <dgm:t>
        <a:bodyPr/>
        <a:lstStyle/>
        <a:p>
          <a:endParaRPr lang="en-US"/>
        </a:p>
      </dgm:t>
    </dgm:pt>
    <dgm:pt modelId="{EEFFE3E7-1203-433D-BE3C-CB9919A27D7D}" type="pres">
      <dgm:prSet presAssocID="{36A7C9A2-7E57-4AA3-96D3-3DD95D32CBB0}" presName="diagram" presStyleCnt="0">
        <dgm:presLayoutVars>
          <dgm:chPref val="1"/>
          <dgm:dir/>
          <dgm:animOne val="branch"/>
          <dgm:animLvl val="lvl"/>
          <dgm:resizeHandles val="exact"/>
        </dgm:presLayoutVars>
      </dgm:prSet>
      <dgm:spPr/>
      <dgm:t>
        <a:bodyPr/>
        <a:lstStyle/>
        <a:p>
          <a:endParaRPr lang="en-US"/>
        </a:p>
      </dgm:t>
    </dgm:pt>
    <dgm:pt modelId="{C2947290-7554-4B88-9C5F-1208A3B0A1A6}" type="pres">
      <dgm:prSet presAssocID="{01241F63-39A0-45CF-A37F-F1448791756D}" presName="root1" presStyleCnt="0"/>
      <dgm:spPr/>
    </dgm:pt>
    <dgm:pt modelId="{9B9C2FFB-5DB7-416B-84B9-03628E065773}" type="pres">
      <dgm:prSet presAssocID="{01241F63-39A0-45CF-A37F-F1448791756D}" presName="LevelOneTextNode" presStyleLbl="node0" presStyleIdx="0" presStyleCnt="1">
        <dgm:presLayoutVars>
          <dgm:chPref val="3"/>
        </dgm:presLayoutVars>
      </dgm:prSet>
      <dgm:spPr/>
      <dgm:t>
        <a:bodyPr/>
        <a:lstStyle/>
        <a:p>
          <a:endParaRPr lang="en-US"/>
        </a:p>
      </dgm:t>
    </dgm:pt>
    <dgm:pt modelId="{FC7B2631-94EC-427F-9181-EB387361ED70}" type="pres">
      <dgm:prSet presAssocID="{01241F63-39A0-45CF-A37F-F1448791756D}" presName="level2hierChild" presStyleCnt="0"/>
      <dgm:spPr/>
    </dgm:pt>
    <dgm:pt modelId="{2001B01C-658F-4C41-846A-38D00C55E45A}" type="pres">
      <dgm:prSet presAssocID="{BA7FF189-B947-4BC8-8A73-1A6FB73F0694}" presName="conn2-1" presStyleLbl="parChTrans1D2" presStyleIdx="0" presStyleCnt="2"/>
      <dgm:spPr/>
      <dgm:t>
        <a:bodyPr/>
        <a:lstStyle/>
        <a:p>
          <a:endParaRPr lang="en-US"/>
        </a:p>
      </dgm:t>
    </dgm:pt>
    <dgm:pt modelId="{CE38D2C8-BBAD-4566-9917-AF581F182E6A}" type="pres">
      <dgm:prSet presAssocID="{BA7FF189-B947-4BC8-8A73-1A6FB73F0694}" presName="connTx" presStyleLbl="parChTrans1D2" presStyleIdx="0" presStyleCnt="2"/>
      <dgm:spPr/>
      <dgm:t>
        <a:bodyPr/>
        <a:lstStyle/>
        <a:p>
          <a:endParaRPr lang="en-US"/>
        </a:p>
      </dgm:t>
    </dgm:pt>
    <dgm:pt modelId="{4A306184-72A4-4013-B2FB-8A8ACDAE972D}" type="pres">
      <dgm:prSet presAssocID="{215E11F6-9F48-4D8F-AECB-8E0343DCA0F3}" presName="root2" presStyleCnt="0"/>
      <dgm:spPr/>
    </dgm:pt>
    <dgm:pt modelId="{E24F37CD-18BA-4ADA-9573-B7B5A5AAFCF8}" type="pres">
      <dgm:prSet presAssocID="{215E11F6-9F48-4D8F-AECB-8E0343DCA0F3}" presName="LevelTwoTextNode" presStyleLbl="node2" presStyleIdx="0" presStyleCnt="2" custLinFactNeighborX="-1268" custLinFactNeighborY="-8266">
        <dgm:presLayoutVars>
          <dgm:chPref val="3"/>
        </dgm:presLayoutVars>
      </dgm:prSet>
      <dgm:spPr/>
      <dgm:t>
        <a:bodyPr/>
        <a:lstStyle/>
        <a:p>
          <a:endParaRPr lang="en-US"/>
        </a:p>
      </dgm:t>
    </dgm:pt>
    <dgm:pt modelId="{7700AB18-DD93-457F-8A2A-F37C8A0CDEC3}" type="pres">
      <dgm:prSet presAssocID="{215E11F6-9F48-4D8F-AECB-8E0343DCA0F3}" presName="level3hierChild" presStyleCnt="0"/>
      <dgm:spPr/>
    </dgm:pt>
    <dgm:pt modelId="{56749969-7C31-4678-94B1-5668B4271279}" type="pres">
      <dgm:prSet presAssocID="{2D943335-3F55-48B6-9429-4D79FEF139F4}" presName="conn2-1" presStyleLbl="parChTrans1D3" presStyleIdx="0" presStyleCnt="4"/>
      <dgm:spPr/>
      <dgm:t>
        <a:bodyPr/>
        <a:lstStyle/>
        <a:p>
          <a:endParaRPr lang="en-US"/>
        </a:p>
      </dgm:t>
    </dgm:pt>
    <dgm:pt modelId="{06F05194-21E6-40A1-94CA-C987FC133FEE}" type="pres">
      <dgm:prSet presAssocID="{2D943335-3F55-48B6-9429-4D79FEF139F4}" presName="connTx" presStyleLbl="parChTrans1D3" presStyleIdx="0" presStyleCnt="4"/>
      <dgm:spPr/>
      <dgm:t>
        <a:bodyPr/>
        <a:lstStyle/>
        <a:p>
          <a:endParaRPr lang="en-US"/>
        </a:p>
      </dgm:t>
    </dgm:pt>
    <dgm:pt modelId="{8965BB12-70DF-48C6-BC3F-35477501DE53}" type="pres">
      <dgm:prSet presAssocID="{6A1C4F3E-3D42-4575-8E8F-BF211738E636}" presName="root2" presStyleCnt="0"/>
      <dgm:spPr/>
    </dgm:pt>
    <dgm:pt modelId="{5D83107D-696C-4CDA-A4AE-5ED96B7EB3BE}" type="pres">
      <dgm:prSet presAssocID="{6A1C4F3E-3D42-4575-8E8F-BF211738E636}" presName="LevelTwoTextNode" presStyleLbl="node3" presStyleIdx="0" presStyleCnt="4">
        <dgm:presLayoutVars>
          <dgm:chPref val="3"/>
        </dgm:presLayoutVars>
      </dgm:prSet>
      <dgm:spPr/>
      <dgm:t>
        <a:bodyPr/>
        <a:lstStyle/>
        <a:p>
          <a:endParaRPr lang="en-US"/>
        </a:p>
      </dgm:t>
    </dgm:pt>
    <dgm:pt modelId="{0B549D2A-ACFD-4610-9FDE-E484036E3C21}" type="pres">
      <dgm:prSet presAssocID="{6A1C4F3E-3D42-4575-8E8F-BF211738E636}" presName="level3hierChild" presStyleCnt="0"/>
      <dgm:spPr/>
    </dgm:pt>
    <dgm:pt modelId="{4118ACD5-3797-4ADD-B987-951DD9AA80A1}" type="pres">
      <dgm:prSet presAssocID="{61A77C5C-1561-4523-9623-41EE8121793E}" presName="conn2-1" presStyleLbl="parChTrans1D3" presStyleIdx="1" presStyleCnt="4"/>
      <dgm:spPr/>
      <dgm:t>
        <a:bodyPr/>
        <a:lstStyle/>
        <a:p>
          <a:endParaRPr lang="en-US"/>
        </a:p>
      </dgm:t>
    </dgm:pt>
    <dgm:pt modelId="{E5130358-A259-4B9E-827A-EEE5F0A1F508}" type="pres">
      <dgm:prSet presAssocID="{61A77C5C-1561-4523-9623-41EE8121793E}" presName="connTx" presStyleLbl="parChTrans1D3" presStyleIdx="1" presStyleCnt="4"/>
      <dgm:spPr/>
      <dgm:t>
        <a:bodyPr/>
        <a:lstStyle/>
        <a:p>
          <a:endParaRPr lang="en-US"/>
        </a:p>
      </dgm:t>
    </dgm:pt>
    <dgm:pt modelId="{BCEF72F9-D40C-4BEF-8722-32FA9B81DFCE}" type="pres">
      <dgm:prSet presAssocID="{923A4F0B-C715-4912-969A-9A2766E300B1}" presName="root2" presStyleCnt="0"/>
      <dgm:spPr/>
    </dgm:pt>
    <dgm:pt modelId="{9A29760C-54F0-486B-9FDA-87749A25D005}" type="pres">
      <dgm:prSet presAssocID="{923A4F0B-C715-4912-969A-9A2766E300B1}" presName="LevelTwoTextNode" presStyleLbl="node3" presStyleIdx="1" presStyleCnt="4">
        <dgm:presLayoutVars>
          <dgm:chPref val="3"/>
        </dgm:presLayoutVars>
      </dgm:prSet>
      <dgm:spPr/>
      <dgm:t>
        <a:bodyPr/>
        <a:lstStyle/>
        <a:p>
          <a:endParaRPr lang="en-US"/>
        </a:p>
      </dgm:t>
    </dgm:pt>
    <dgm:pt modelId="{2724F1EE-8D5E-4443-9A77-CB688354BC2F}" type="pres">
      <dgm:prSet presAssocID="{923A4F0B-C715-4912-969A-9A2766E300B1}" presName="level3hierChild" presStyleCnt="0"/>
      <dgm:spPr/>
    </dgm:pt>
    <dgm:pt modelId="{39A41429-02FF-493A-9C0C-6A1FD45C5F8F}" type="pres">
      <dgm:prSet presAssocID="{C9F4730D-8D13-41AB-8309-2A1601342F0B}" presName="conn2-1" presStyleLbl="parChTrans1D2" presStyleIdx="1" presStyleCnt="2"/>
      <dgm:spPr/>
      <dgm:t>
        <a:bodyPr/>
        <a:lstStyle/>
        <a:p>
          <a:endParaRPr lang="en-US"/>
        </a:p>
      </dgm:t>
    </dgm:pt>
    <dgm:pt modelId="{D54C8A06-50F8-4C30-B030-D744417F8F89}" type="pres">
      <dgm:prSet presAssocID="{C9F4730D-8D13-41AB-8309-2A1601342F0B}" presName="connTx" presStyleLbl="parChTrans1D2" presStyleIdx="1" presStyleCnt="2"/>
      <dgm:spPr/>
      <dgm:t>
        <a:bodyPr/>
        <a:lstStyle/>
        <a:p>
          <a:endParaRPr lang="en-US"/>
        </a:p>
      </dgm:t>
    </dgm:pt>
    <dgm:pt modelId="{8C898336-9D71-4E30-9372-63336D963BBE}" type="pres">
      <dgm:prSet presAssocID="{D2268DFC-82E6-46D5-9523-9F00316915CD}" presName="root2" presStyleCnt="0"/>
      <dgm:spPr/>
    </dgm:pt>
    <dgm:pt modelId="{88E0455D-18F6-4A18-A394-A9675FF125FA}" type="pres">
      <dgm:prSet presAssocID="{D2268DFC-82E6-46D5-9523-9F00316915CD}" presName="LevelTwoTextNode" presStyleLbl="node2" presStyleIdx="1" presStyleCnt="2">
        <dgm:presLayoutVars>
          <dgm:chPref val="3"/>
        </dgm:presLayoutVars>
      </dgm:prSet>
      <dgm:spPr/>
      <dgm:t>
        <a:bodyPr/>
        <a:lstStyle/>
        <a:p>
          <a:endParaRPr lang="en-US"/>
        </a:p>
      </dgm:t>
    </dgm:pt>
    <dgm:pt modelId="{B8AF2C57-E2AA-44D6-993C-6A17D19588D5}" type="pres">
      <dgm:prSet presAssocID="{D2268DFC-82E6-46D5-9523-9F00316915CD}" presName="level3hierChild" presStyleCnt="0"/>
      <dgm:spPr/>
    </dgm:pt>
    <dgm:pt modelId="{47D91CF2-A6BD-464F-B05C-B9F4310B39C8}" type="pres">
      <dgm:prSet presAssocID="{BCFF84B4-6914-4AA5-820D-361349E87B3C}" presName="conn2-1" presStyleLbl="parChTrans1D3" presStyleIdx="2" presStyleCnt="4"/>
      <dgm:spPr/>
      <dgm:t>
        <a:bodyPr/>
        <a:lstStyle/>
        <a:p>
          <a:endParaRPr lang="en-US"/>
        </a:p>
      </dgm:t>
    </dgm:pt>
    <dgm:pt modelId="{A6B46FD4-86C7-458B-915B-2B3CA7BC8094}" type="pres">
      <dgm:prSet presAssocID="{BCFF84B4-6914-4AA5-820D-361349E87B3C}" presName="connTx" presStyleLbl="parChTrans1D3" presStyleIdx="2" presStyleCnt="4"/>
      <dgm:spPr/>
      <dgm:t>
        <a:bodyPr/>
        <a:lstStyle/>
        <a:p>
          <a:endParaRPr lang="en-US"/>
        </a:p>
      </dgm:t>
    </dgm:pt>
    <dgm:pt modelId="{5FEFDCF9-A6C8-4679-AD3E-E8715755BB91}" type="pres">
      <dgm:prSet presAssocID="{3D60C01B-483D-4803-8D68-C1477AAE6484}" presName="root2" presStyleCnt="0"/>
      <dgm:spPr/>
    </dgm:pt>
    <dgm:pt modelId="{585976A4-E9F9-4A11-BC7A-8DB4C39640D8}" type="pres">
      <dgm:prSet presAssocID="{3D60C01B-483D-4803-8D68-C1477AAE6484}" presName="LevelTwoTextNode" presStyleLbl="node3" presStyleIdx="2" presStyleCnt="4">
        <dgm:presLayoutVars>
          <dgm:chPref val="3"/>
        </dgm:presLayoutVars>
      </dgm:prSet>
      <dgm:spPr/>
      <dgm:t>
        <a:bodyPr/>
        <a:lstStyle/>
        <a:p>
          <a:endParaRPr lang="en-US"/>
        </a:p>
      </dgm:t>
    </dgm:pt>
    <dgm:pt modelId="{F3A1C769-8401-4446-8D9E-F14EB29AD3E8}" type="pres">
      <dgm:prSet presAssocID="{3D60C01B-483D-4803-8D68-C1477AAE6484}" presName="level3hierChild" presStyleCnt="0"/>
      <dgm:spPr/>
    </dgm:pt>
    <dgm:pt modelId="{95D21A65-0DF8-4D9D-B7E6-8C35C2486985}" type="pres">
      <dgm:prSet presAssocID="{B42A1F1E-103F-4ECF-9C67-3B053A59C4E7}" presName="conn2-1" presStyleLbl="parChTrans1D3" presStyleIdx="3" presStyleCnt="4"/>
      <dgm:spPr/>
      <dgm:t>
        <a:bodyPr/>
        <a:lstStyle/>
        <a:p>
          <a:endParaRPr lang="en-US"/>
        </a:p>
      </dgm:t>
    </dgm:pt>
    <dgm:pt modelId="{CBE0D6D0-B406-4F3A-9A30-89F8ADC68A30}" type="pres">
      <dgm:prSet presAssocID="{B42A1F1E-103F-4ECF-9C67-3B053A59C4E7}" presName="connTx" presStyleLbl="parChTrans1D3" presStyleIdx="3" presStyleCnt="4"/>
      <dgm:spPr/>
      <dgm:t>
        <a:bodyPr/>
        <a:lstStyle/>
        <a:p>
          <a:endParaRPr lang="en-US"/>
        </a:p>
      </dgm:t>
    </dgm:pt>
    <dgm:pt modelId="{6DCE5ECA-460F-48D9-BD7B-8A726BB2A84F}" type="pres">
      <dgm:prSet presAssocID="{4F90762A-69F3-4467-B461-799CF4DBAFB4}" presName="root2" presStyleCnt="0"/>
      <dgm:spPr/>
    </dgm:pt>
    <dgm:pt modelId="{6E1680C9-150A-4121-BCCA-45650631ACB5}" type="pres">
      <dgm:prSet presAssocID="{4F90762A-69F3-4467-B461-799CF4DBAFB4}" presName="LevelTwoTextNode" presStyleLbl="node3" presStyleIdx="3" presStyleCnt="4">
        <dgm:presLayoutVars>
          <dgm:chPref val="3"/>
        </dgm:presLayoutVars>
      </dgm:prSet>
      <dgm:spPr/>
      <dgm:t>
        <a:bodyPr/>
        <a:lstStyle/>
        <a:p>
          <a:endParaRPr lang="en-US"/>
        </a:p>
      </dgm:t>
    </dgm:pt>
    <dgm:pt modelId="{1701371E-0BE3-49F6-97A8-8D4F5D795E8A}" type="pres">
      <dgm:prSet presAssocID="{4F90762A-69F3-4467-B461-799CF4DBAFB4}" presName="level3hierChild" presStyleCnt="0"/>
      <dgm:spPr/>
    </dgm:pt>
  </dgm:ptLst>
  <dgm:cxnLst>
    <dgm:cxn modelId="{58A67DAD-4900-4CBC-BE75-483CC51EF1C5}" type="presOf" srcId="{B42A1F1E-103F-4ECF-9C67-3B053A59C4E7}" destId="{CBE0D6D0-B406-4F3A-9A30-89F8ADC68A30}" srcOrd="1" destOrd="0" presId="urn:microsoft.com/office/officeart/2005/8/layout/hierarchy2"/>
    <dgm:cxn modelId="{2A454E76-25EA-45F5-B7CD-073B94C78D04}" type="presOf" srcId="{2D943335-3F55-48B6-9429-4D79FEF139F4}" destId="{56749969-7C31-4678-94B1-5668B4271279}" srcOrd="0" destOrd="0" presId="urn:microsoft.com/office/officeart/2005/8/layout/hierarchy2"/>
    <dgm:cxn modelId="{68263E05-FB39-4FAB-A4EE-0DF46228366D}" type="presOf" srcId="{BA7FF189-B947-4BC8-8A73-1A6FB73F0694}" destId="{CE38D2C8-BBAD-4566-9917-AF581F182E6A}" srcOrd="1" destOrd="0" presId="urn:microsoft.com/office/officeart/2005/8/layout/hierarchy2"/>
    <dgm:cxn modelId="{24F0EDE0-6FB6-4AC6-83DC-72D1BF5A5665}" srcId="{01241F63-39A0-45CF-A37F-F1448791756D}" destId="{D2268DFC-82E6-46D5-9523-9F00316915CD}" srcOrd="1" destOrd="0" parTransId="{C9F4730D-8D13-41AB-8309-2A1601342F0B}" sibTransId="{883C69D9-BDFA-4B45-8D03-5FB5A8C16653}"/>
    <dgm:cxn modelId="{0240A665-E2B0-442F-925C-E7B9B447E051}" type="presOf" srcId="{3D60C01B-483D-4803-8D68-C1477AAE6484}" destId="{585976A4-E9F9-4A11-BC7A-8DB4C39640D8}" srcOrd="0" destOrd="0" presId="urn:microsoft.com/office/officeart/2005/8/layout/hierarchy2"/>
    <dgm:cxn modelId="{AE1EE0E6-26B2-4519-BDF4-37979A999A20}" type="presOf" srcId="{36A7C9A2-7E57-4AA3-96D3-3DD95D32CBB0}" destId="{EEFFE3E7-1203-433D-BE3C-CB9919A27D7D}" srcOrd="0" destOrd="0" presId="urn:microsoft.com/office/officeart/2005/8/layout/hierarchy2"/>
    <dgm:cxn modelId="{D0F1B6D5-B651-4007-90B7-E56A4EE2AE69}" type="presOf" srcId="{BCFF84B4-6914-4AA5-820D-361349E87B3C}" destId="{A6B46FD4-86C7-458B-915B-2B3CA7BC8094}" srcOrd="1" destOrd="0" presId="urn:microsoft.com/office/officeart/2005/8/layout/hierarchy2"/>
    <dgm:cxn modelId="{6CB7CB65-05C9-4536-AAED-01CB7E6FE8F1}" type="presOf" srcId="{D2268DFC-82E6-46D5-9523-9F00316915CD}" destId="{88E0455D-18F6-4A18-A394-A9675FF125FA}" srcOrd="0" destOrd="0" presId="urn:microsoft.com/office/officeart/2005/8/layout/hierarchy2"/>
    <dgm:cxn modelId="{E9048C4B-A052-48F9-A4F7-B7EDFD65090D}" type="presOf" srcId="{01241F63-39A0-45CF-A37F-F1448791756D}" destId="{9B9C2FFB-5DB7-416B-84B9-03628E065773}" srcOrd="0" destOrd="0" presId="urn:microsoft.com/office/officeart/2005/8/layout/hierarchy2"/>
    <dgm:cxn modelId="{7ECEF8FB-E9C1-422A-A12D-1F37BBC29B14}" srcId="{36A7C9A2-7E57-4AA3-96D3-3DD95D32CBB0}" destId="{01241F63-39A0-45CF-A37F-F1448791756D}" srcOrd="0" destOrd="0" parTransId="{D0E1CF89-45BA-4E41-B9ED-157B5BEF67BF}" sibTransId="{45F8ACD1-0D01-4FFF-8A37-4FC5C90A2152}"/>
    <dgm:cxn modelId="{3C5F822E-247F-48FC-BDF5-3151E1112791}" type="presOf" srcId="{BA7FF189-B947-4BC8-8A73-1A6FB73F0694}" destId="{2001B01C-658F-4C41-846A-38D00C55E45A}" srcOrd="0" destOrd="0" presId="urn:microsoft.com/office/officeart/2005/8/layout/hierarchy2"/>
    <dgm:cxn modelId="{D9CF0872-0370-4185-B4C5-B8CC95BF2B1B}" type="presOf" srcId="{4F90762A-69F3-4467-B461-799CF4DBAFB4}" destId="{6E1680C9-150A-4121-BCCA-45650631ACB5}" srcOrd="0" destOrd="0" presId="urn:microsoft.com/office/officeart/2005/8/layout/hierarchy2"/>
    <dgm:cxn modelId="{7DF652EB-3A69-48F8-99DE-1D8ED28D80C4}" type="presOf" srcId="{215E11F6-9F48-4D8F-AECB-8E0343DCA0F3}" destId="{E24F37CD-18BA-4ADA-9573-B7B5A5AAFCF8}" srcOrd="0" destOrd="0" presId="urn:microsoft.com/office/officeart/2005/8/layout/hierarchy2"/>
    <dgm:cxn modelId="{C98AF92F-47F2-4FAC-BFBD-57DD8E443955}" type="presOf" srcId="{2D943335-3F55-48B6-9429-4D79FEF139F4}" destId="{06F05194-21E6-40A1-94CA-C987FC133FEE}" srcOrd="1" destOrd="0" presId="urn:microsoft.com/office/officeart/2005/8/layout/hierarchy2"/>
    <dgm:cxn modelId="{8C8149B1-6B97-4E14-836F-36DF35CC6F98}" srcId="{215E11F6-9F48-4D8F-AECB-8E0343DCA0F3}" destId="{923A4F0B-C715-4912-969A-9A2766E300B1}" srcOrd="1" destOrd="0" parTransId="{61A77C5C-1561-4523-9623-41EE8121793E}" sibTransId="{41A92B8F-A49E-4FF2-8116-DCF92D4E5C7E}"/>
    <dgm:cxn modelId="{5E552DD2-4653-4D84-84EA-803F8217AC81}" type="presOf" srcId="{C9F4730D-8D13-41AB-8309-2A1601342F0B}" destId="{D54C8A06-50F8-4C30-B030-D744417F8F89}" srcOrd="1" destOrd="0" presId="urn:microsoft.com/office/officeart/2005/8/layout/hierarchy2"/>
    <dgm:cxn modelId="{C3279E05-5085-43D5-897F-7A828C809A48}" type="presOf" srcId="{BCFF84B4-6914-4AA5-820D-361349E87B3C}" destId="{47D91CF2-A6BD-464F-B05C-B9F4310B39C8}" srcOrd="0" destOrd="0" presId="urn:microsoft.com/office/officeart/2005/8/layout/hierarchy2"/>
    <dgm:cxn modelId="{5F7C99E6-C16D-4717-8B1A-C1577902A976}" srcId="{D2268DFC-82E6-46D5-9523-9F00316915CD}" destId="{3D60C01B-483D-4803-8D68-C1477AAE6484}" srcOrd="0" destOrd="0" parTransId="{BCFF84B4-6914-4AA5-820D-361349E87B3C}" sibTransId="{5803DE1B-1024-4DFE-8D3B-846F4A2C8411}"/>
    <dgm:cxn modelId="{8717B232-D3EC-4CA0-A94D-74D099FC26E3}" type="presOf" srcId="{6A1C4F3E-3D42-4575-8E8F-BF211738E636}" destId="{5D83107D-696C-4CDA-A4AE-5ED96B7EB3BE}" srcOrd="0" destOrd="0" presId="urn:microsoft.com/office/officeart/2005/8/layout/hierarchy2"/>
    <dgm:cxn modelId="{F25A1570-6A00-41AC-BEF9-6B9C9CE9284C}" srcId="{D2268DFC-82E6-46D5-9523-9F00316915CD}" destId="{4F90762A-69F3-4467-B461-799CF4DBAFB4}" srcOrd="1" destOrd="0" parTransId="{B42A1F1E-103F-4ECF-9C67-3B053A59C4E7}" sibTransId="{DAE643FA-F1F3-45BD-86FD-2B01647050AF}"/>
    <dgm:cxn modelId="{9881E2ED-6AFB-48A2-A921-6083E48B9101}" type="presOf" srcId="{61A77C5C-1561-4523-9623-41EE8121793E}" destId="{4118ACD5-3797-4ADD-B987-951DD9AA80A1}" srcOrd="0" destOrd="0" presId="urn:microsoft.com/office/officeart/2005/8/layout/hierarchy2"/>
    <dgm:cxn modelId="{FD6B98BB-5061-43D3-9E24-C995D36A0E28}" type="presOf" srcId="{61A77C5C-1561-4523-9623-41EE8121793E}" destId="{E5130358-A259-4B9E-827A-EEE5F0A1F508}" srcOrd="1" destOrd="0" presId="urn:microsoft.com/office/officeart/2005/8/layout/hierarchy2"/>
    <dgm:cxn modelId="{A3F6D798-9B5B-4AFD-9BEF-AD603CA8BE8C}" srcId="{01241F63-39A0-45CF-A37F-F1448791756D}" destId="{215E11F6-9F48-4D8F-AECB-8E0343DCA0F3}" srcOrd="0" destOrd="0" parTransId="{BA7FF189-B947-4BC8-8A73-1A6FB73F0694}" sibTransId="{B3145CC3-189C-400A-A5E7-B0FC7479D3C8}"/>
    <dgm:cxn modelId="{CA3A8CBD-98D2-4813-AEF3-6FF9632525DB}" srcId="{215E11F6-9F48-4D8F-AECB-8E0343DCA0F3}" destId="{6A1C4F3E-3D42-4575-8E8F-BF211738E636}" srcOrd="0" destOrd="0" parTransId="{2D943335-3F55-48B6-9429-4D79FEF139F4}" sibTransId="{BE451E1B-5723-423A-8B22-473A425715D2}"/>
    <dgm:cxn modelId="{FFD21F00-F215-4824-9FB3-BB94153FD140}" type="presOf" srcId="{923A4F0B-C715-4912-969A-9A2766E300B1}" destId="{9A29760C-54F0-486B-9FDA-87749A25D005}" srcOrd="0" destOrd="0" presId="urn:microsoft.com/office/officeart/2005/8/layout/hierarchy2"/>
    <dgm:cxn modelId="{BD852FB2-18C2-4E26-8657-3DFA72450EB2}" type="presOf" srcId="{C9F4730D-8D13-41AB-8309-2A1601342F0B}" destId="{39A41429-02FF-493A-9C0C-6A1FD45C5F8F}" srcOrd="0" destOrd="0" presId="urn:microsoft.com/office/officeart/2005/8/layout/hierarchy2"/>
    <dgm:cxn modelId="{D6EE65D1-8C50-4C50-B02B-BC1C21664EC8}" type="presOf" srcId="{B42A1F1E-103F-4ECF-9C67-3B053A59C4E7}" destId="{95D21A65-0DF8-4D9D-B7E6-8C35C2486985}" srcOrd="0" destOrd="0" presId="urn:microsoft.com/office/officeart/2005/8/layout/hierarchy2"/>
    <dgm:cxn modelId="{2D6E2DE1-6E55-4C3E-8BD9-42A364A5FCD1}" type="presParOf" srcId="{EEFFE3E7-1203-433D-BE3C-CB9919A27D7D}" destId="{C2947290-7554-4B88-9C5F-1208A3B0A1A6}" srcOrd="0" destOrd="0" presId="urn:microsoft.com/office/officeart/2005/8/layout/hierarchy2"/>
    <dgm:cxn modelId="{48046B13-A833-452F-AF9D-313D6CD94695}" type="presParOf" srcId="{C2947290-7554-4B88-9C5F-1208A3B0A1A6}" destId="{9B9C2FFB-5DB7-416B-84B9-03628E065773}" srcOrd="0" destOrd="0" presId="urn:microsoft.com/office/officeart/2005/8/layout/hierarchy2"/>
    <dgm:cxn modelId="{EDC62266-014A-4A33-8189-E5DC3AF01E1D}" type="presParOf" srcId="{C2947290-7554-4B88-9C5F-1208A3B0A1A6}" destId="{FC7B2631-94EC-427F-9181-EB387361ED70}" srcOrd="1" destOrd="0" presId="urn:microsoft.com/office/officeart/2005/8/layout/hierarchy2"/>
    <dgm:cxn modelId="{F95037C8-4C8D-4BCC-8D2A-BA78D10E8F18}" type="presParOf" srcId="{FC7B2631-94EC-427F-9181-EB387361ED70}" destId="{2001B01C-658F-4C41-846A-38D00C55E45A}" srcOrd="0" destOrd="0" presId="urn:microsoft.com/office/officeart/2005/8/layout/hierarchy2"/>
    <dgm:cxn modelId="{1567B5DA-C583-4D69-B42B-90E4205F770D}" type="presParOf" srcId="{2001B01C-658F-4C41-846A-38D00C55E45A}" destId="{CE38D2C8-BBAD-4566-9917-AF581F182E6A}" srcOrd="0" destOrd="0" presId="urn:microsoft.com/office/officeart/2005/8/layout/hierarchy2"/>
    <dgm:cxn modelId="{8E3C155E-8D15-4B4E-BEDF-53EB1F54E10B}" type="presParOf" srcId="{FC7B2631-94EC-427F-9181-EB387361ED70}" destId="{4A306184-72A4-4013-B2FB-8A8ACDAE972D}" srcOrd="1" destOrd="0" presId="urn:microsoft.com/office/officeart/2005/8/layout/hierarchy2"/>
    <dgm:cxn modelId="{7C33F778-9E62-4731-8AA2-5773876D2476}" type="presParOf" srcId="{4A306184-72A4-4013-B2FB-8A8ACDAE972D}" destId="{E24F37CD-18BA-4ADA-9573-B7B5A5AAFCF8}" srcOrd="0" destOrd="0" presId="urn:microsoft.com/office/officeart/2005/8/layout/hierarchy2"/>
    <dgm:cxn modelId="{CA2458D2-8911-418D-8DF3-708514001A72}" type="presParOf" srcId="{4A306184-72A4-4013-B2FB-8A8ACDAE972D}" destId="{7700AB18-DD93-457F-8A2A-F37C8A0CDEC3}" srcOrd="1" destOrd="0" presId="urn:microsoft.com/office/officeart/2005/8/layout/hierarchy2"/>
    <dgm:cxn modelId="{77AA9B9A-BFEF-48F1-B317-36402C45B514}" type="presParOf" srcId="{7700AB18-DD93-457F-8A2A-F37C8A0CDEC3}" destId="{56749969-7C31-4678-94B1-5668B4271279}" srcOrd="0" destOrd="0" presId="urn:microsoft.com/office/officeart/2005/8/layout/hierarchy2"/>
    <dgm:cxn modelId="{BAB0726D-D849-4DAC-9BE7-A5FAA1272166}" type="presParOf" srcId="{56749969-7C31-4678-94B1-5668B4271279}" destId="{06F05194-21E6-40A1-94CA-C987FC133FEE}" srcOrd="0" destOrd="0" presId="urn:microsoft.com/office/officeart/2005/8/layout/hierarchy2"/>
    <dgm:cxn modelId="{0FBFF16B-0DB4-4A6A-8471-D3A424A6FAC1}" type="presParOf" srcId="{7700AB18-DD93-457F-8A2A-F37C8A0CDEC3}" destId="{8965BB12-70DF-48C6-BC3F-35477501DE53}" srcOrd="1" destOrd="0" presId="urn:microsoft.com/office/officeart/2005/8/layout/hierarchy2"/>
    <dgm:cxn modelId="{B5EF6CB4-97D0-4C08-991C-600B4769E78A}" type="presParOf" srcId="{8965BB12-70DF-48C6-BC3F-35477501DE53}" destId="{5D83107D-696C-4CDA-A4AE-5ED96B7EB3BE}" srcOrd="0" destOrd="0" presId="urn:microsoft.com/office/officeart/2005/8/layout/hierarchy2"/>
    <dgm:cxn modelId="{F8D1E548-65F0-4663-B65B-3790329D72AA}" type="presParOf" srcId="{8965BB12-70DF-48C6-BC3F-35477501DE53}" destId="{0B549D2A-ACFD-4610-9FDE-E484036E3C21}" srcOrd="1" destOrd="0" presId="urn:microsoft.com/office/officeart/2005/8/layout/hierarchy2"/>
    <dgm:cxn modelId="{6E7FCECF-E089-40EA-988B-584B1358DF54}" type="presParOf" srcId="{7700AB18-DD93-457F-8A2A-F37C8A0CDEC3}" destId="{4118ACD5-3797-4ADD-B987-951DD9AA80A1}" srcOrd="2" destOrd="0" presId="urn:microsoft.com/office/officeart/2005/8/layout/hierarchy2"/>
    <dgm:cxn modelId="{A0BB7E05-20B0-47E8-958C-5E4FA523338D}" type="presParOf" srcId="{4118ACD5-3797-4ADD-B987-951DD9AA80A1}" destId="{E5130358-A259-4B9E-827A-EEE5F0A1F508}" srcOrd="0" destOrd="0" presId="urn:microsoft.com/office/officeart/2005/8/layout/hierarchy2"/>
    <dgm:cxn modelId="{8EC87F68-9942-474A-82F8-781F95B4B339}" type="presParOf" srcId="{7700AB18-DD93-457F-8A2A-F37C8A0CDEC3}" destId="{BCEF72F9-D40C-4BEF-8722-32FA9B81DFCE}" srcOrd="3" destOrd="0" presId="urn:microsoft.com/office/officeart/2005/8/layout/hierarchy2"/>
    <dgm:cxn modelId="{1ABA40F7-79BC-4B61-BD88-4E29C80B9408}" type="presParOf" srcId="{BCEF72F9-D40C-4BEF-8722-32FA9B81DFCE}" destId="{9A29760C-54F0-486B-9FDA-87749A25D005}" srcOrd="0" destOrd="0" presId="urn:microsoft.com/office/officeart/2005/8/layout/hierarchy2"/>
    <dgm:cxn modelId="{ABAE051C-D5E6-4BD7-81BF-72D75430A730}" type="presParOf" srcId="{BCEF72F9-D40C-4BEF-8722-32FA9B81DFCE}" destId="{2724F1EE-8D5E-4443-9A77-CB688354BC2F}" srcOrd="1" destOrd="0" presId="urn:microsoft.com/office/officeart/2005/8/layout/hierarchy2"/>
    <dgm:cxn modelId="{46A403FE-16EE-429B-BA1C-5793A86582A5}" type="presParOf" srcId="{FC7B2631-94EC-427F-9181-EB387361ED70}" destId="{39A41429-02FF-493A-9C0C-6A1FD45C5F8F}" srcOrd="2" destOrd="0" presId="urn:microsoft.com/office/officeart/2005/8/layout/hierarchy2"/>
    <dgm:cxn modelId="{C3CD7C21-0042-467C-A003-A6789DA73AD9}" type="presParOf" srcId="{39A41429-02FF-493A-9C0C-6A1FD45C5F8F}" destId="{D54C8A06-50F8-4C30-B030-D744417F8F89}" srcOrd="0" destOrd="0" presId="urn:microsoft.com/office/officeart/2005/8/layout/hierarchy2"/>
    <dgm:cxn modelId="{5EB26535-D4A5-4024-BB5F-25B2ADF5B65D}" type="presParOf" srcId="{FC7B2631-94EC-427F-9181-EB387361ED70}" destId="{8C898336-9D71-4E30-9372-63336D963BBE}" srcOrd="3" destOrd="0" presId="urn:microsoft.com/office/officeart/2005/8/layout/hierarchy2"/>
    <dgm:cxn modelId="{9B01292C-74FE-4E27-A808-39B0EBA58C5E}" type="presParOf" srcId="{8C898336-9D71-4E30-9372-63336D963BBE}" destId="{88E0455D-18F6-4A18-A394-A9675FF125FA}" srcOrd="0" destOrd="0" presId="urn:microsoft.com/office/officeart/2005/8/layout/hierarchy2"/>
    <dgm:cxn modelId="{CE08F14E-F521-47BF-BE0F-76A1AE83FBC3}" type="presParOf" srcId="{8C898336-9D71-4E30-9372-63336D963BBE}" destId="{B8AF2C57-E2AA-44D6-993C-6A17D19588D5}" srcOrd="1" destOrd="0" presId="urn:microsoft.com/office/officeart/2005/8/layout/hierarchy2"/>
    <dgm:cxn modelId="{D23D3F6F-F471-4C8E-960F-E04CE917EDFF}" type="presParOf" srcId="{B8AF2C57-E2AA-44D6-993C-6A17D19588D5}" destId="{47D91CF2-A6BD-464F-B05C-B9F4310B39C8}" srcOrd="0" destOrd="0" presId="urn:microsoft.com/office/officeart/2005/8/layout/hierarchy2"/>
    <dgm:cxn modelId="{9B77F5D1-794C-4AC5-9315-E8134A24E521}" type="presParOf" srcId="{47D91CF2-A6BD-464F-B05C-B9F4310B39C8}" destId="{A6B46FD4-86C7-458B-915B-2B3CA7BC8094}" srcOrd="0" destOrd="0" presId="urn:microsoft.com/office/officeart/2005/8/layout/hierarchy2"/>
    <dgm:cxn modelId="{1FEAAE74-CE3C-4796-A35B-ABD877E8E28D}" type="presParOf" srcId="{B8AF2C57-E2AA-44D6-993C-6A17D19588D5}" destId="{5FEFDCF9-A6C8-4679-AD3E-E8715755BB91}" srcOrd="1" destOrd="0" presId="urn:microsoft.com/office/officeart/2005/8/layout/hierarchy2"/>
    <dgm:cxn modelId="{7A1A3EB5-83AB-4B68-9100-20EA4FAB51A6}" type="presParOf" srcId="{5FEFDCF9-A6C8-4679-AD3E-E8715755BB91}" destId="{585976A4-E9F9-4A11-BC7A-8DB4C39640D8}" srcOrd="0" destOrd="0" presId="urn:microsoft.com/office/officeart/2005/8/layout/hierarchy2"/>
    <dgm:cxn modelId="{1CFFBF1C-ADC1-41E9-93C9-F4F747F033C4}" type="presParOf" srcId="{5FEFDCF9-A6C8-4679-AD3E-E8715755BB91}" destId="{F3A1C769-8401-4446-8D9E-F14EB29AD3E8}" srcOrd="1" destOrd="0" presId="urn:microsoft.com/office/officeart/2005/8/layout/hierarchy2"/>
    <dgm:cxn modelId="{62500DFD-4516-4C3E-872A-D9FEFDC08FC7}" type="presParOf" srcId="{B8AF2C57-E2AA-44D6-993C-6A17D19588D5}" destId="{95D21A65-0DF8-4D9D-B7E6-8C35C2486985}" srcOrd="2" destOrd="0" presId="urn:microsoft.com/office/officeart/2005/8/layout/hierarchy2"/>
    <dgm:cxn modelId="{BF7CE183-1425-4602-8739-4D3B020DC5CD}" type="presParOf" srcId="{95D21A65-0DF8-4D9D-B7E6-8C35C2486985}" destId="{CBE0D6D0-B406-4F3A-9A30-89F8ADC68A30}" srcOrd="0" destOrd="0" presId="urn:microsoft.com/office/officeart/2005/8/layout/hierarchy2"/>
    <dgm:cxn modelId="{0FA687E8-0C31-449B-9ACC-BF7A7972EC11}" type="presParOf" srcId="{B8AF2C57-E2AA-44D6-993C-6A17D19588D5}" destId="{6DCE5ECA-460F-48D9-BD7B-8A726BB2A84F}" srcOrd="3" destOrd="0" presId="urn:microsoft.com/office/officeart/2005/8/layout/hierarchy2"/>
    <dgm:cxn modelId="{3C7CF20E-0E49-49F8-BD2A-8029EFB3F563}" type="presParOf" srcId="{6DCE5ECA-460F-48D9-BD7B-8A726BB2A84F}" destId="{6E1680C9-150A-4121-BCCA-45650631ACB5}" srcOrd="0" destOrd="0" presId="urn:microsoft.com/office/officeart/2005/8/layout/hierarchy2"/>
    <dgm:cxn modelId="{4C80D33E-32F7-44AC-BBCE-878EB05BF498}" type="presParOf" srcId="{6DCE5ECA-460F-48D9-BD7B-8A726BB2A84F}" destId="{1701371E-0BE3-49F6-97A8-8D4F5D795E8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9C2FFB-5DB7-416B-84B9-03628E065773}">
      <dsp:nvSpPr>
        <dsp:cNvPr id="0" name=""/>
        <dsp:cNvSpPr/>
      </dsp:nvSpPr>
      <dsp:spPr>
        <a:xfrm>
          <a:off x="4308" y="2586353"/>
          <a:ext cx="2303784" cy="115189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b="1" kern="1200" dirty="0" smtClean="0">
              <a:latin typeface="Times New Roman" pitchFamily="18" charset="0"/>
              <a:cs typeface="Times New Roman" pitchFamily="18" charset="0"/>
            </a:rPr>
            <a:t>How did Georgians feel about the Revolutionary War?</a:t>
          </a:r>
          <a:endParaRPr lang="en-US" sz="1900" b="1" kern="1200" dirty="0">
            <a:latin typeface="Times New Roman" pitchFamily="18" charset="0"/>
            <a:cs typeface="Times New Roman" pitchFamily="18" charset="0"/>
          </a:endParaRPr>
        </a:p>
      </dsp:txBody>
      <dsp:txXfrm>
        <a:off x="38046" y="2620091"/>
        <a:ext cx="2236308" cy="1084416"/>
      </dsp:txXfrm>
    </dsp:sp>
    <dsp:sp modelId="{2001B01C-658F-4C41-846A-38D00C55E45A}">
      <dsp:nvSpPr>
        <dsp:cNvPr id="0" name=""/>
        <dsp:cNvSpPr/>
      </dsp:nvSpPr>
      <dsp:spPr>
        <a:xfrm rot="18128788">
          <a:off x="1915749" y="2435962"/>
          <a:ext cx="1676990" cy="32783"/>
        </a:xfrm>
        <a:custGeom>
          <a:avLst/>
          <a:gdLst/>
          <a:ahLst/>
          <a:cxnLst/>
          <a:rect l="0" t="0" r="0" b="0"/>
          <a:pathLst>
            <a:path>
              <a:moveTo>
                <a:pt x="0" y="16391"/>
              </a:moveTo>
              <a:lnTo>
                <a:pt x="1676990" y="1639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dirty="0"/>
        </a:p>
      </dsp:txBody>
      <dsp:txXfrm>
        <a:off x="2712319" y="2410429"/>
        <a:ext cx="83849" cy="83849"/>
      </dsp:txXfrm>
    </dsp:sp>
    <dsp:sp modelId="{E24F37CD-18BA-4ADA-9573-B7B5A5AAFCF8}">
      <dsp:nvSpPr>
        <dsp:cNvPr id="0" name=""/>
        <dsp:cNvSpPr/>
      </dsp:nvSpPr>
      <dsp:spPr>
        <a:xfrm>
          <a:off x="3200395" y="1166461"/>
          <a:ext cx="2303784" cy="1151892"/>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b="1" kern="1200" dirty="0" smtClean="0">
              <a:latin typeface="Times New Roman" pitchFamily="18" charset="0"/>
              <a:cs typeface="Times New Roman" pitchFamily="18" charset="0"/>
            </a:rPr>
            <a:t>Against (No War!)</a:t>
          </a:r>
        </a:p>
        <a:p>
          <a:pPr lvl="0" algn="ctr" defTabSz="844550">
            <a:lnSpc>
              <a:spcPct val="90000"/>
            </a:lnSpc>
            <a:spcBef>
              <a:spcPct val="0"/>
            </a:spcBef>
            <a:spcAft>
              <a:spcPct val="35000"/>
            </a:spcAft>
          </a:pPr>
          <a:endParaRPr lang="en-US" sz="1900" kern="1200" dirty="0"/>
        </a:p>
      </dsp:txBody>
      <dsp:txXfrm>
        <a:off x="3234133" y="1200199"/>
        <a:ext cx="2236308" cy="1084416"/>
      </dsp:txXfrm>
    </dsp:sp>
    <dsp:sp modelId="{56749969-7C31-4678-94B1-5668B4271279}">
      <dsp:nvSpPr>
        <dsp:cNvPr id="0" name=""/>
        <dsp:cNvSpPr/>
      </dsp:nvSpPr>
      <dsp:spPr>
        <a:xfrm rot="19750996">
          <a:off x="5426030" y="1442455"/>
          <a:ext cx="1107026" cy="32783"/>
        </a:xfrm>
        <a:custGeom>
          <a:avLst/>
          <a:gdLst/>
          <a:ahLst/>
          <a:cxnLst/>
          <a:rect l="0" t="0" r="0" b="0"/>
          <a:pathLst>
            <a:path>
              <a:moveTo>
                <a:pt x="0" y="16391"/>
              </a:moveTo>
              <a:lnTo>
                <a:pt x="1107026" y="1639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5951867" y="1431171"/>
        <a:ext cx="55351" cy="55351"/>
      </dsp:txXfrm>
    </dsp:sp>
    <dsp:sp modelId="{5D83107D-696C-4CDA-A4AE-5ED96B7EB3BE}">
      <dsp:nvSpPr>
        <dsp:cNvPr id="0" name=""/>
        <dsp:cNvSpPr/>
      </dsp:nvSpPr>
      <dsp:spPr>
        <a:xfrm>
          <a:off x="6454906" y="599339"/>
          <a:ext cx="2303784" cy="1151892"/>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b="1" kern="1200" dirty="0" smtClean="0">
              <a:latin typeface="Times New Roman" pitchFamily="18" charset="0"/>
              <a:cs typeface="Times New Roman" pitchFamily="18" charset="0"/>
            </a:rPr>
            <a:t>Georgia was a young colony and depended on the Great Britain.</a:t>
          </a:r>
          <a:endParaRPr lang="en-US" sz="1900" b="1" kern="1200" dirty="0">
            <a:latin typeface="Times New Roman" pitchFamily="18" charset="0"/>
            <a:cs typeface="Times New Roman" pitchFamily="18" charset="0"/>
          </a:endParaRPr>
        </a:p>
      </dsp:txBody>
      <dsp:txXfrm>
        <a:off x="6488644" y="633077"/>
        <a:ext cx="2236308" cy="1084416"/>
      </dsp:txXfrm>
    </dsp:sp>
    <dsp:sp modelId="{4118ACD5-3797-4ADD-B987-951DD9AA80A1}">
      <dsp:nvSpPr>
        <dsp:cNvPr id="0" name=""/>
        <dsp:cNvSpPr/>
      </dsp:nvSpPr>
      <dsp:spPr>
        <a:xfrm rot="2312904">
          <a:off x="5371726" y="2104793"/>
          <a:ext cx="1215634" cy="32783"/>
        </a:xfrm>
        <a:custGeom>
          <a:avLst/>
          <a:gdLst/>
          <a:ahLst/>
          <a:cxnLst/>
          <a:rect l="0" t="0" r="0" b="0"/>
          <a:pathLst>
            <a:path>
              <a:moveTo>
                <a:pt x="0" y="16391"/>
              </a:moveTo>
              <a:lnTo>
                <a:pt x="1215634" y="1639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5949152" y="2090794"/>
        <a:ext cx="60781" cy="60781"/>
      </dsp:txXfrm>
    </dsp:sp>
    <dsp:sp modelId="{9A29760C-54F0-486B-9FDA-87749A25D005}">
      <dsp:nvSpPr>
        <dsp:cNvPr id="0" name=""/>
        <dsp:cNvSpPr/>
      </dsp:nvSpPr>
      <dsp:spPr>
        <a:xfrm>
          <a:off x="6454906" y="1924015"/>
          <a:ext cx="2303784" cy="1151892"/>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b="1" u="sng" kern="1200" dirty="0" smtClean="0">
              <a:latin typeface="Times New Roman" pitchFamily="18" charset="0"/>
              <a:cs typeface="Times New Roman" pitchFamily="18" charset="0"/>
            </a:rPr>
            <a:t>Loyalists or Tories:  </a:t>
          </a:r>
          <a:r>
            <a:rPr lang="en-US" sz="1900" b="1" kern="1200" dirty="0" smtClean="0">
              <a:latin typeface="Times New Roman" pitchFamily="18" charset="0"/>
              <a:cs typeface="Times New Roman" pitchFamily="18" charset="0"/>
            </a:rPr>
            <a:t>Colonists that supported  Great Britain.</a:t>
          </a:r>
          <a:endParaRPr lang="en-US" sz="1900" b="1" kern="1200" dirty="0">
            <a:latin typeface="Times New Roman" pitchFamily="18" charset="0"/>
            <a:cs typeface="Times New Roman" pitchFamily="18" charset="0"/>
          </a:endParaRPr>
        </a:p>
      </dsp:txBody>
      <dsp:txXfrm>
        <a:off x="6488644" y="1957753"/>
        <a:ext cx="2236308" cy="1084416"/>
      </dsp:txXfrm>
    </dsp:sp>
    <dsp:sp modelId="{39A41429-02FF-493A-9C0C-6A1FD45C5F8F}">
      <dsp:nvSpPr>
        <dsp:cNvPr id="0" name=""/>
        <dsp:cNvSpPr/>
      </dsp:nvSpPr>
      <dsp:spPr>
        <a:xfrm rot="3310531">
          <a:off x="1962011" y="3808246"/>
          <a:ext cx="1613677" cy="32783"/>
        </a:xfrm>
        <a:custGeom>
          <a:avLst/>
          <a:gdLst/>
          <a:ahLst/>
          <a:cxnLst/>
          <a:rect l="0" t="0" r="0" b="0"/>
          <a:pathLst>
            <a:path>
              <a:moveTo>
                <a:pt x="0" y="16391"/>
              </a:moveTo>
              <a:lnTo>
                <a:pt x="1613677" y="1639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728508" y="3784296"/>
        <a:ext cx="80683" cy="80683"/>
      </dsp:txXfrm>
    </dsp:sp>
    <dsp:sp modelId="{88E0455D-18F6-4A18-A394-A9675FF125FA}">
      <dsp:nvSpPr>
        <dsp:cNvPr id="0" name=""/>
        <dsp:cNvSpPr/>
      </dsp:nvSpPr>
      <dsp:spPr>
        <a:xfrm>
          <a:off x="3229607" y="3911030"/>
          <a:ext cx="2303784" cy="1151892"/>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b="1" kern="1200" dirty="0" smtClean="0">
              <a:latin typeface="Times New Roman" pitchFamily="18" charset="0"/>
              <a:cs typeface="Times New Roman" pitchFamily="18" charset="0"/>
            </a:rPr>
            <a:t>For (Yes War!)</a:t>
          </a:r>
          <a:endParaRPr lang="en-US" sz="1900" b="1" kern="1200" dirty="0">
            <a:latin typeface="Times New Roman" pitchFamily="18" charset="0"/>
            <a:cs typeface="Times New Roman" pitchFamily="18" charset="0"/>
          </a:endParaRPr>
        </a:p>
      </dsp:txBody>
      <dsp:txXfrm>
        <a:off x="3263345" y="3944768"/>
        <a:ext cx="2236308" cy="1084416"/>
      </dsp:txXfrm>
    </dsp:sp>
    <dsp:sp modelId="{47D91CF2-A6BD-464F-B05C-B9F4310B39C8}">
      <dsp:nvSpPr>
        <dsp:cNvPr id="0" name=""/>
        <dsp:cNvSpPr/>
      </dsp:nvSpPr>
      <dsp:spPr>
        <a:xfrm rot="19457599">
          <a:off x="5426725" y="4139415"/>
          <a:ext cx="1134847" cy="32783"/>
        </a:xfrm>
        <a:custGeom>
          <a:avLst/>
          <a:gdLst/>
          <a:ahLst/>
          <a:cxnLst/>
          <a:rect l="0" t="0" r="0" b="0"/>
          <a:pathLst>
            <a:path>
              <a:moveTo>
                <a:pt x="0" y="16391"/>
              </a:moveTo>
              <a:lnTo>
                <a:pt x="1134847" y="1639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5965778" y="4127436"/>
        <a:ext cx="56742" cy="56742"/>
      </dsp:txXfrm>
    </dsp:sp>
    <dsp:sp modelId="{585976A4-E9F9-4A11-BC7A-8DB4C39640D8}">
      <dsp:nvSpPr>
        <dsp:cNvPr id="0" name=""/>
        <dsp:cNvSpPr/>
      </dsp:nvSpPr>
      <dsp:spPr>
        <a:xfrm>
          <a:off x="6454906" y="3248691"/>
          <a:ext cx="2303784" cy="1151892"/>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b="1" kern="1200" dirty="0" smtClean="0">
              <a:latin typeface="Times New Roman" pitchFamily="18" charset="0"/>
              <a:cs typeface="Times New Roman" pitchFamily="18" charset="0"/>
            </a:rPr>
            <a:t>Enough with the taxes and unfair treatment.  We want to grow and prosper.</a:t>
          </a:r>
          <a:endParaRPr lang="en-US" sz="1900" b="1" kern="1200" dirty="0">
            <a:latin typeface="Times New Roman" pitchFamily="18" charset="0"/>
            <a:cs typeface="Times New Roman" pitchFamily="18" charset="0"/>
          </a:endParaRPr>
        </a:p>
      </dsp:txBody>
      <dsp:txXfrm>
        <a:off x="6488644" y="3282429"/>
        <a:ext cx="2236308" cy="1084416"/>
      </dsp:txXfrm>
    </dsp:sp>
    <dsp:sp modelId="{95D21A65-0DF8-4D9D-B7E6-8C35C2486985}">
      <dsp:nvSpPr>
        <dsp:cNvPr id="0" name=""/>
        <dsp:cNvSpPr/>
      </dsp:nvSpPr>
      <dsp:spPr>
        <a:xfrm rot="2142401">
          <a:off x="5426725" y="4801753"/>
          <a:ext cx="1134847" cy="32783"/>
        </a:xfrm>
        <a:custGeom>
          <a:avLst/>
          <a:gdLst/>
          <a:ahLst/>
          <a:cxnLst/>
          <a:rect l="0" t="0" r="0" b="0"/>
          <a:pathLst>
            <a:path>
              <a:moveTo>
                <a:pt x="0" y="16391"/>
              </a:moveTo>
              <a:lnTo>
                <a:pt x="1134847" y="1639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5965778" y="4789774"/>
        <a:ext cx="56742" cy="56742"/>
      </dsp:txXfrm>
    </dsp:sp>
    <dsp:sp modelId="{6E1680C9-150A-4121-BCCA-45650631ACB5}">
      <dsp:nvSpPr>
        <dsp:cNvPr id="0" name=""/>
        <dsp:cNvSpPr/>
      </dsp:nvSpPr>
      <dsp:spPr>
        <a:xfrm>
          <a:off x="6454906" y="4573368"/>
          <a:ext cx="2303784" cy="1151892"/>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u="sng" kern="1200" dirty="0" smtClean="0">
              <a:latin typeface="Times New Roman" pitchFamily="18" charset="0"/>
              <a:cs typeface="Times New Roman" pitchFamily="18" charset="0"/>
            </a:rPr>
            <a:t>Whigs or Tories:  </a:t>
          </a:r>
          <a:r>
            <a:rPr lang="en-US" sz="1800" b="1" kern="1200" dirty="0" smtClean="0">
              <a:latin typeface="Times New Roman" pitchFamily="18" charset="0"/>
              <a:cs typeface="Times New Roman" pitchFamily="18" charset="0"/>
            </a:rPr>
            <a:t>Colonists that were for freedom from Great Britain.</a:t>
          </a:r>
          <a:endParaRPr lang="en-US" sz="1800" b="1" kern="1200" dirty="0">
            <a:latin typeface="Times New Roman" pitchFamily="18" charset="0"/>
            <a:cs typeface="Times New Roman" pitchFamily="18" charset="0"/>
          </a:endParaRPr>
        </a:p>
      </dsp:txBody>
      <dsp:txXfrm>
        <a:off x="6488644" y="4607106"/>
        <a:ext cx="2236308" cy="108441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685C852A-F34A-4B0B-B2E5-DD7E5AD0C1F2}" type="datetimeFigureOut">
              <a:rPr lang="en-US" smtClean="0"/>
              <a:pPr/>
              <a:t>10/20/2014</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BCB8D796-6047-4AF6-924B-FAAB1D7B4D79}" type="slidenum">
              <a:rPr lang="en-US" smtClean="0"/>
              <a:pPr/>
              <a:t>‹#›</a:t>
            </a:fld>
            <a:endParaRPr lang="en-US" dirty="0"/>
          </a:p>
        </p:txBody>
      </p:sp>
    </p:spTree>
    <p:extLst>
      <p:ext uri="{BB962C8B-B14F-4D97-AF65-F5344CB8AC3E}">
        <p14:creationId xmlns:p14="http://schemas.microsoft.com/office/powerpoint/2010/main" val="37806860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318733-9C4B-4B91-94F4-158D5CF272AC}" type="datetimeFigureOut">
              <a:rPr lang="en-US" smtClean="0"/>
              <a:pPr/>
              <a:t>10/20/2014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5C6627-8766-498C-832D-7CF5C92017F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318733-9C4B-4B91-94F4-158D5CF272AC}" type="datetimeFigureOut">
              <a:rPr lang="en-US" smtClean="0"/>
              <a:pPr/>
              <a:t>10/20/2014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5C6627-8766-498C-832D-7CF5C92017F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318733-9C4B-4B91-94F4-158D5CF272AC}" type="datetimeFigureOut">
              <a:rPr lang="en-US" smtClean="0"/>
              <a:pPr/>
              <a:t>10/20/2014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5C6627-8766-498C-832D-7CF5C92017F4}"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endParaRPr lang="en-US" dirty="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dirty="0"/>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dirty="0"/>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F24D870A-2298-4F9D-94A6-143D08D0AA19}"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318733-9C4B-4B91-94F4-158D5CF272AC}" type="datetimeFigureOut">
              <a:rPr lang="en-US" smtClean="0"/>
              <a:pPr/>
              <a:t>10/20/2014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5C6627-8766-498C-832D-7CF5C92017F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318733-9C4B-4B91-94F4-158D5CF272AC}" type="datetimeFigureOut">
              <a:rPr lang="en-US" smtClean="0"/>
              <a:pPr/>
              <a:t>10/20/2014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5C6627-8766-498C-832D-7CF5C92017F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318733-9C4B-4B91-94F4-158D5CF272AC}" type="datetimeFigureOut">
              <a:rPr lang="en-US" smtClean="0"/>
              <a:pPr/>
              <a:t>10/20/2014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5C6627-8766-498C-832D-7CF5C92017F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318733-9C4B-4B91-94F4-158D5CF272AC}" type="datetimeFigureOut">
              <a:rPr lang="en-US" smtClean="0"/>
              <a:pPr/>
              <a:t>10/20/2014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05C6627-8766-498C-832D-7CF5C92017F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318733-9C4B-4B91-94F4-158D5CF272AC}" type="datetimeFigureOut">
              <a:rPr lang="en-US" smtClean="0"/>
              <a:pPr/>
              <a:t>10/20/2014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05C6627-8766-498C-832D-7CF5C92017F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318733-9C4B-4B91-94F4-158D5CF272AC}" type="datetimeFigureOut">
              <a:rPr lang="en-US" smtClean="0"/>
              <a:pPr/>
              <a:t>10/20/2014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05C6627-8766-498C-832D-7CF5C92017F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318733-9C4B-4B91-94F4-158D5CF272AC}" type="datetimeFigureOut">
              <a:rPr lang="en-US" smtClean="0"/>
              <a:pPr/>
              <a:t>10/20/2014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5C6627-8766-498C-832D-7CF5C92017F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318733-9C4B-4B91-94F4-158D5CF272AC}" type="datetimeFigureOut">
              <a:rPr lang="en-US" smtClean="0"/>
              <a:pPr/>
              <a:t>10/20/2014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5C6627-8766-498C-832D-7CF5C92017F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alphaModFix amt="15000"/>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318733-9C4B-4B91-94F4-158D5CF272AC}" type="datetimeFigureOut">
              <a:rPr lang="en-US" smtClean="0"/>
              <a:pPr/>
              <a:t>10/20/2014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5C6627-8766-498C-832D-7CF5C92017F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200" dirty="0" smtClean="0">
                <a:latin typeface="Britannic Bold" pitchFamily="34" charset="0"/>
              </a:rPr>
              <a:t>Road to Revolution</a:t>
            </a:r>
            <a:endParaRPr lang="en-US" sz="7200" dirty="0">
              <a:latin typeface="Britannic Bold" pitchFamily="34" charset="0"/>
            </a:endParaRPr>
          </a:p>
        </p:txBody>
      </p:sp>
      <p:sp>
        <p:nvSpPr>
          <p:cNvPr id="3" name="Subtitle 2"/>
          <p:cNvSpPr>
            <a:spLocks noGrp="1"/>
          </p:cNvSpPr>
          <p:nvPr>
            <p:ph type="subTitle" idx="1"/>
          </p:nvPr>
        </p:nvSpPr>
        <p:spPr>
          <a:xfrm>
            <a:off x="1371600" y="4419600"/>
            <a:ext cx="6400800" cy="762000"/>
          </a:xfrm>
        </p:spPr>
        <p:txBody>
          <a:bodyPr/>
          <a:lstStyle/>
          <a:p>
            <a:r>
              <a:rPr lang="en-US" dirty="0" smtClean="0"/>
              <a:t>SS8H3a – Revolution in Georgia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Britannic Bold" pitchFamily="34" charset="0"/>
              </a:rPr>
              <a:t>Declaration of Independence</a:t>
            </a:r>
            <a:endParaRPr lang="en-US" dirty="0">
              <a:latin typeface="Britannic Bold" pitchFamily="34" charset="0"/>
            </a:endParaRPr>
          </a:p>
        </p:txBody>
      </p:sp>
      <p:sp>
        <p:nvSpPr>
          <p:cNvPr id="8" name="TextBox 7"/>
          <p:cNvSpPr txBox="1"/>
          <p:nvPr/>
        </p:nvSpPr>
        <p:spPr>
          <a:xfrm>
            <a:off x="0" y="1219200"/>
            <a:ext cx="8991600" cy="4401205"/>
          </a:xfrm>
          <a:prstGeom prst="rect">
            <a:avLst/>
          </a:prstGeom>
          <a:noFill/>
        </p:spPr>
        <p:txBody>
          <a:bodyPr wrap="square" rtlCol="0">
            <a:spAutoFit/>
          </a:bodyPr>
          <a:lstStyle/>
          <a:p>
            <a:pPr>
              <a:buFont typeface="Arial" pitchFamily="34" charset="0"/>
              <a:buChar char="•"/>
            </a:pPr>
            <a:r>
              <a:rPr lang="en-US" sz="2400" dirty="0" smtClean="0">
                <a:latin typeface="Britannic Bold" pitchFamily="34" charset="0"/>
              </a:rPr>
              <a:t> </a:t>
            </a:r>
            <a:r>
              <a:rPr lang="en-US" sz="2800" dirty="0" smtClean="0">
                <a:latin typeface="Arial" pitchFamily="34" charset="0"/>
                <a:cs typeface="Arial" pitchFamily="34" charset="0"/>
              </a:rPr>
              <a:t>The D.O.I. was a letter written by leaders of the colonies explaining why they were fighting to become their own country.</a:t>
            </a:r>
          </a:p>
          <a:p>
            <a:pPr>
              <a:buFont typeface="Arial" pitchFamily="34" charset="0"/>
              <a:buChar char="•"/>
            </a:pPr>
            <a:r>
              <a:rPr lang="en-US" sz="2800" dirty="0" smtClean="0">
                <a:latin typeface="Arial" pitchFamily="34" charset="0"/>
                <a:cs typeface="Arial" pitchFamily="34" charset="0"/>
              </a:rPr>
              <a:t> The letter also “declared” that America was a free, independent country, no longer under British rule (control).</a:t>
            </a:r>
          </a:p>
          <a:p>
            <a:pPr>
              <a:buFont typeface="Arial" pitchFamily="34" charset="0"/>
              <a:buChar char="•"/>
            </a:pPr>
            <a:r>
              <a:rPr lang="en-US" sz="2800" dirty="0" smtClean="0">
                <a:latin typeface="Arial" pitchFamily="34" charset="0"/>
                <a:cs typeface="Arial" pitchFamily="34" charset="0"/>
              </a:rPr>
              <a:t> Primarily written by Thomas Jefferson.</a:t>
            </a:r>
          </a:p>
          <a:p>
            <a:pPr>
              <a:buFont typeface="Arial" pitchFamily="34" charset="0"/>
              <a:buChar char="•"/>
            </a:pPr>
            <a:r>
              <a:rPr lang="en-US" sz="2800" dirty="0">
                <a:latin typeface="Arial" pitchFamily="34" charset="0"/>
                <a:cs typeface="Arial" pitchFamily="34" charset="0"/>
              </a:rPr>
              <a:t> </a:t>
            </a:r>
            <a:r>
              <a:rPr lang="en-US" sz="2800" dirty="0" smtClean="0">
                <a:latin typeface="Arial" pitchFamily="34" charset="0"/>
                <a:cs typeface="Arial" pitchFamily="34" charset="0"/>
              </a:rPr>
              <a:t>John Hancock was the first to sign the D.O.I.</a:t>
            </a:r>
          </a:p>
          <a:p>
            <a:pPr>
              <a:buFont typeface="Arial" pitchFamily="34" charset="0"/>
              <a:buChar char="•"/>
            </a:pPr>
            <a:r>
              <a:rPr lang="en-US" sz="2800" dirty="0">
                <a:latin typeface="Arial" pitchFamily="34" charset="0"/>
                <a:cs typeface="Arial" pitchFamily="34" charset="0"/>
              </a:rPr>
              <a:t> </a:t>
            </a:r>
            <a:r>
              <a:rPr lang="en-US" sz="2800" dirty="0" smtClean="0">
                <a:latin typeface="Arial" pitchFamily="34" charset="0"/>
                <a:cs typeface="Arial" pitchFamily="34" charset="0"/>
              </a:rPr>
              <a:t>Button Gwinnett, Lyman Hall and George Walton represented Georgia and signed the D.O.I.</a:t>
            </a:r>
            <a:endParaRPr lang="en-US" dirty="0">
              <a:latin typeface="Britannic Bold" pitchFamily="34" charset="0"/>
            </a:endParaRPr>
          </a:p>
        </p:txBody>
      </p:sp>
      <p:pic>
        <p:nvPicPr>
          <p:cNvPr id="9" name="Picture 3" descr="F:\john hancock signature.gif"/>
          <p:cNvPicPr>
            <a:picLocks noChangeAspect="1" noChangeArrowheads="1"/>
          </p:cNvPicPr>
          <p:nvPr/>
        </p:nvPicPr>
        <p:blipFill>
          <a:blip r:embed="rId2" cstate="print"/>
          <a:srcRect/>
          <a:stretch>
            <a:fillRect/>
          </a:stretch>
        </p:blipFill>
        <p:spPr bwMode="auto">
          <a:xfrm>
            <a:off x="990600" y="5791200"/>
            <a:ext cx="2541052" cy="762000"/>
          </a:xfrm>
          <a:prstGeom prst="rect">
            <a:avLst/>
          </a:prstGeom>
          <a:noFill/>
        </p:spPr>
      </p:pic>
      <p:pic>
        <p:nvPicPr>
          <p:cNvPr id="20482" name="Picture 2" descr="http://www.georgiaencyclopedia.org/media_content/m-2639.jpg"/>
          <p:cNvPicPr>
            <a:picLocks noChangeAspect="1" noChangeArrowheads="1"/>
          </p:cNvPicPr>
          <p:nvPr/>
        </p:nvPicPr>
        <p:blipFill>
          <a:blip r:embed="rId3" cstate="print"/>
          <a:srcRect/>
          <a:stretch>
            <a:fillRect/>
          </a:stretch>
        </p:blipFill>
        <p:spPr bwMode="auto">
          <a:xfrm>
            <a:off x="5029200" y="5588000"/>
            <a:ext cx="1905000" cy="1270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5943600"/>
            <a:ext cx="7848600" cy="461665"/>
          </a:xfrm>
          <a:prstGeom prst="rect">
            <a:avLst/>
          </a:prstGeom>
          <a:noFill/>
        </p:spPr>
        <p:txBody>
          <a:bodyPr wrap="square" rtlCol="0">
            <a:spAutoFit/>
          </a:bodyPr>
          <a:lstStyle/>
          <a:p>
            <a:pPr algn="ctr"/>
            <a:r>
              <a:rPr lang="en-US" sz="2400" dirty="0" smtClean="0">
                <a:latin typeface="Britannic Bold" pitchFamily="34" charset="0"/>
              </a:rPr>
              <a:t>Button Gwinnett, George Walton, and Lyman Hall</a:t>
            </a:r>
            <a:endParaRPr lang="en-US" sz="2400" dirty="0">
              <a:latin typeface="Britannic Bold" pitchFamily="34" charset="0"/>
            </a:endParaRPr>
          </a:p>
        </p:txBody>
      </p:sp>
      <p:pic>
        <p:nvPicPr>
          <p:cNvPr id="24580" name="Picture 4" descr="http://www.georgiaencyclopedia.org/media_content/m-2640.jpg"/>
          <p:cNvPicPr>
            <a:picLocks noChangeAspect="1" noChangeArrowheads="1"/>
          </p:cNvPicPr>
          <p:nvPr/>
        </p:nvPicPr>
        <p:blipFill>
          <a:blip r:embed="rId2" cstate="print"/>
          <a:srcRect/>
          <a:stretch>
            <a:fillRect/>
          </a:stretch>
        </p:blipFill>
        <p:spPr bwMode="auto">
          <a:xfrm>
            <a:off x="762000" y="457200"/>
            <a:ext cx="7543800" cy="50292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pitchFamily="34" charset="0"/>
                <a:cs typeface="Arial" pitchFamily="34" charset="0"/>
              </a:rPr>
              <a:t>Famous Quotes from the Declaration of Independence</a:t>
            </a:r>
            <a:endParaRPr lang="en-US" b="1" dirty="0">
              <a:latin typeface="Arial" pitchFamily="34" charset="0"/>
              <a:cs typeface="Arial" pitchFamily="34" charset="0"/>
            </a:endParaRPr>
          </a:p>
        </p:txBody>
      </p:sp>
      <p:sp>
        <p:nvSpPr>
          <p:cNvPr id="3" name="Content Placeholder 2"/>
          <p:cNvSpPr>
            <a:spLocks noGrp="1"/>
          </p:cNvSpPr>
          <p:nvPr>
            <p:ph idx="1"/>
          </p:nvPr>
        </p:nvSpPr>
        <p:spPr>
          <a:xfrm>
            <a:off x="457200" y="2133600"/>
            <a:ext cx="8229600" cy="4525963"/>
          </a:xfrm>
        </p:spPr>
        <p:txBody>
          <a:bodyPr>
            <a:normAutofit fontScale="92500" lnSpcReduction="10000"/>
          </a:bodyPr>
          <a:lstStyle/>
          <a:p>
            <a:r>
              <a:rPr lang="en-US" dirty="0" smtClean="0">
                <a:latin typeface="Arial" pitchFamily="34" charset="0"/>
                <a:cs typeface="Arial" pitchFamily="34" charset="0"/>
              </a:rPr>
              <a:t>When in the Course of human events, it becomes necessary for one people to dissolve the political bands which have connected them with another, and to assume among the powers of the earth, the separate and equal station to which the Laws of Nature and of Nature's God entitle them, a decent respect to the opinions of mankind requires that they should declare the causes which impel them to the separation.</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pitchFamily="34" charset="0"/>
                <a:cs typeface="Arial" pitchFamily="34" charset="0"/>
              </a:rPr>
              <a:t>Famous Quotes from the Declaration of Independence</a:t>
            </a:r>
            <a:endParaRPr lang="en-US" b="1" dirty="0">
              <a:latin typeface="Arial" pitchFamily="34" charset="0"/>
              <a:cs typeface="Arial" pitchFamily="34" charset="0"/>
            </a:endParaRPr>
          </a:p>
        </p:txBody>
      </p:sp>
      <p:sp>
        <p:nvSpPr>
          <p:cNvPr id="3" name="Content Placeholder 2"/>
          <p:cNvSpPr>
            <a:spLocks noGrp="1"/>
          </p:cNvSpPr>
          <p:nvPr>
            <p:ph idx="1"/>
          </p:nvPr>
        </p:nvSpPr>
        <p:spPr>
          <a:xfrm>
            <a:off x="457200" y="2133600"/>
            <a:ext cx="8229600" cy="4525963"/>
          </a:xfrm>
        </p:spPr>
        <p:txBody>
          <a:bodyPr>
            <a:normAutofit/>
          </a:bodyPr>
          <a:lstStyle/>
          <a:p>
            <a:r>
              <a:rPr lang="en-US" sz="4000" dirty="0" smtClean="0">
                <a:latin typeface="Arial" pitchFamily="34" charset="0"/>
                <a:cs typeface="Arial" pitchFamily="34" charset="0"/>
              </a:rPr>
              <a:t>We hold these truths to be self-evident, that all men are created equal, that they are endowed by their Creator with certain unalienable Rights, that among these are Life, Liberty and the pursuit of Happiness.</a:t>
            </a:r>
            <a:endParaRPr lang="en-US" sz="4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200" dirty="0" smtClean="0">
                <a:latin typeface="Britannic Bold" pitchFamily="34" charset="0"/>
              </a:rPr>
              <a:t>Road to Revolution, Part 2</a:t>
            </a:r>
            <a:endParaRPr lang="en-US" sz="7200" dirty="0">
              <a:latin typeface="Britannic Bold" pitchFamily="34" charset="0"/>
            </a:endParaRPr>
          </a:p>
        </p:txBody>
      </p:sp>
      <p:sp>
        <p:nvSpPr>
          <p:cNvPr id="3" name="Subtitle 2"/>
          <p:cNvSpPr>
            <a:spLocks noGrp="1"/>
          </p:cNvSpPr>
          <p:nvPr>
            <p:ph type="subTitle" idx="1"/>
          </p:nvPr>
        </p:nvSpPr>
        <p:spPr>
          <a:xfrm>
            <a:off x="1371600" y="4419600"/>
            <a:ext cx="6400800" cy="762000"/>
          </a:xfrm>
        </p:spPr>
        <p:txBody>
          <a:bodyPr/>
          <a:lstStyle/>
          <a:p>
            <a:r>
              <a:rPr lang="en-US" dirty="0" smtClean="0"/>
              <a:t>SS8H3b – Revolution in Georgia</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228600" y="304800"/>
          <a:ext cx="87630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0" y="6172200"/>
            <a:ext cx="9144000" cy="523220"/>
          </a:xfrm>
          <a:prstGeom prst="rect">
            <a:avLst/>
          </a:prstGeom>
          <a:noFill/>
        </p:spPr>
        <p:txBody>
          <a:bodyPr wrap="square" rtlCol="0">
            <a:spAutoFit/>
          </a:bodyPr>
          <a:lstStyle/>
          <a:p>
            <a:pPr algn="ctr"/>
            <a:r>
              <a:rPr lang="en-US" sz="2800" b="1" dirty="0" smtClean="0">
                <a:latin typeface="Times New Roman" pitchFamily="18" charset="0"/>
                <a:cs typeface="Times New Roman" pitchFamily="18" charset="0"/>
              </a:rPr>
              <a:t>Differences about the war sometimes divided families</a:t>
            </a:r>
            <a:r>
              <a:rPr lang="en-US" b="1" dirty="0" smtClean="0"/>
              <a:t>.</a:t>
            </a:r>
            <a:endParaRPr lang="en-US"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Georgia Joins the War!</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514350" indent="-514350" algn="ctr">
              <a:buNone/>
            </a:pPr>
            <a:r>
              <a:rPr lang="en-US" b="1" u="sng" dirty="0" smtClean="0">
                <a:latin typeface="Times New Roman" pitchFamily="18" charset="0"/>
                <a:cs typeface="Times New Roman" pitchFamily="18" charset="0"/>
              </a:rPr>
              <a:t>1775  </a:t>
            </a:r>
            <a:r>
              <a:rPr lang="en-US" dirty="0" smtClean="0">
                <a:latin typeface="Times New Roman" pitchFamily="18" charset="0"/>
                <a:cs typeface="Times New Roman" pitchFamily="18" charset="0"/>
              </a:rPr>
              <a:t>    </a:t>
            </a:r>
          </a:p>
          <a:p>
            <a:pPr marL="514350" indent="-514350"/>
            <a:r>
              <a:rPr lang="en-US" dirty="0" smtClean="0">
                <a:latin typeface="Times New Roman" pitchFamily="18" charset="0"/>
                <a:cs typeface="Times New Roman" pitchFamily="18" charset="0"/>
              </a:rPr>
              <a:t>July 1775 – A “Provincial Congress”  of delegates of Georgia’s 8 parishes meet in Savannah.  Voted to join the war. Also voted to boycott trade with Great Britain, and set up the “Council of Safety” to enforce the boycott and work with the other colonies.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Georgia Joins the War!</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514350" indent="-514350" algn="ctr">
              <a:buNone/>
            </a:pPr>
            <a:r>
              <a:rPr lang="en-US" b="1" u="sng" dirty="0" smtClean="0">
                <a:latin typeface="Times New Roman" pitchFamily="18" charset="0"/>
                <a:cs typeface="Times New Roman" pitchFamily="18" charset="0"/>
              </a:rPr>
              <a:t>1775</a:t>
            </a:r>
            <a:endParaRPr lang="en-US" dirty="0" smtClean="0">
              <a:latin typeface="Times New Roman" pitchFamily="18" charset="0"/>
              <a:cs typeface="Times New Roman" pitchFamily="18" charset="0"/>
            </a:endParaRPr>
          </a:p>
          <a:p>
            <a:pPr marL="514350" indent="-514350"/>
            <a:r>
              <a:rPr lang="en-US" dirty="0" smtClean="0">
                <a:latin typeface="Times New Roman" pitchFamily="18" charset="0"/>
                <a:cs typeface="Times New Roman" pitchFamily="18" charset="0"/>
              </a:rPr>
              <a:t>Whigs (patriots) take over the Georgia militia (army).</a:t>
            </a:r>
          </a:p>
          <a:p>
            <a:pPr marL="514350" indent="-514350"/>
            <a:r>
              <a:rPr lang="en-US" dirty="0" smtClean="0">
                <a:latin typeface="Times New Roman" pitchFamily="18" charset="0"/>
                <a:cs typeface="Times New Roman" pitchFamily="18" charset="0"/>
              </a:rPr>
              <a:t>Whigs take over Georgia’s government – royal colony Georgia is over.</a:t>
            </a:r>
          </a:p>
          <a:p>
            <a:pPr marL="514350" indent="-514350"/>
            <a:r>
              <a:rPr lang="en-US" dirty="0" smtClean="0">
                <a:latin typeface="Times New Roman" pitchFamily="18" charset="0"/>
                <a:cs typeface="Times New Roman" pitchFamily="18" charset="0"/>
              </a:rPr>
              <a:t>Royal Governor Wright escapes being arrested </a:t>
            </a:r>
            <a:r>
              <a:rPr lang="en-US" i="1" dirty="0" smtClean="0">
                <a:latin typeface="Times New Roman" pitchFamily="18" charset="0"/>
                <a:cs typeface="Times New Roman" pitchFamily="18" charset="0"/>
              </a:rPr>
              <a:t>(He’ll be back!)</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Georgia Joins the War!</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514350" indent="-514350" algn="ctr">
              <a:buNone/>
            </a:pPr>
            <a:r>
              <a:rPr lang="en-US" b="1" u="sng" dirty="0" smtClean="0">
                <a:latin typeface="Times New Roman" pitchFamily="18" charset="0"/>
                <a:cs typeface="Times New Roman" pitchFamily="18" charset="0"/>
              </a:rPr>
              <a:t>1776</a:t>
            </a:r>
            <a:endParaRPr lang="en-US" dirty="0" smtClean="0">
              <a:latin typeface="Times New Roman" pitchFamily="18" charset="0"/>
              <a:cs typeface="Times New Roman" pitchFamily="18" charset="0"/>
            </a:endParaRPr>
          </a:p>
          <a:p>
            <a:pPr marL="514350" indent="-514350"/>
            <a:r>
              <a:rPr lang="en-US" dirty="0" smtClean="0">
                <a:latin typeface="Times New Roman" pitchFamily="18" charset="0"/>
                <a:cs typeface="Times New Roman" pitchFamily="18" charset="0"/>
              </a:rPr>
              <a:t>July 4</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1776 – The Declaration of Independence is adopted by the Continental Congress.</a:t>
            </a:r>
          </a:p>
          <a:p>
            <a:pPr marL="514350" indent="-514350"/>
            <a:r>
              <a:rPr lang="en-US" dirty="0" smtClean="0">
                <a:latin typeface="Times New Roman" pitchFamily="18" charset="0"/>
                <a:cs typeface="Times New Roman" pitchFamily="18" charset="0"/>
              </a:rPr>
              <a:t>Button Gwinnett, Lyman Hall and George Walton sign the D.O.I on August 2, 1776.</a:t>
            </a:r>
          </a:p>
          <a:p>
            <a:pPr marL="514350" indent="-514350"/>
            <a:r>
              <a:rPr lang="en-US" dirty="0" smtClean="0">
                <a:latin typeface="Times New Roman" pitchFamily="18" charset="0"/>
                <a:cs typeface="Times New Roman" pitchFamily="18" charset="0"/>
              </a:rPr>
              <a:t>The Declaration meant the colonists were one nation; Georgians prepared for war.</a:t>
            </a:r>
          </a:p>
          <a:p>
            <a:pPr marL="514350" indent="-514350"/>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Georgia Joins the War!</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600200"/>
            <a:ext cx="8915400" cy="5105400"/>
          </a:xfrm>
        </p:spPr>
        <p:txBody>
          <a:bodyPr>
            <a:normAutofit fontScale="85000" lnSpcReduction="20000"/>
          </a:bodyPr>
          <a:lstStyle/>
          <a:p>
            <a:pPr marL="514350" indent="-514350" algn="ctr">
              <a:buNone/>
            </a:pPr>
            <a:r>
              <a:rPr lang="en-US" b="1" u="sng" dirty="0" smtClean="0">
                <a:latin typeface="Times New Roman" pitchFamily="18" charset="0"/>
                <a:cs typeface="Times New Roman" pitchFamily="18" charset="0"/>
              </a:rPr>
              <a:t>1777</a:t>
            </a:r>
            <a:endParaRPr lang="en-US" dirty="0" smtClean="0">
              <a:latin typeface="Times New Roman" pitchFamily="18" charset="0"/>
              <a:cs typeface="Times New Roman" pitchFamily="18" charset="0"/>
            </a:endParaRPr>
          </a:p>
          <a:p>
            <a:pPr marL="514350" indent="-514350"/>
            <a:r>
              <a:rPr lang="en-US" dirty="0" smtClean="0">
                <a:latin typeface="Times New Roman" pitchFamily="18" charset="0"/>
                <a:cs typeface="Times New Roman" pitchFamily="18" charset="0"/>
              </a:rPr>
              <a:t>May 1777 – Georgia’s first state constitution goes into effect.</a:t>
            </a:r>
          </a:p>
          <a:p>
            <a:pPr marL="514350" indent="-514350">
              <a:buNone/>
            </a:pPr>
            <a:endParaRPr lang="en-US" dirty="0" smtClean="0">
              <a:latin typeface="Times New Roman" pitchFamily="18" charset="0"/>
              <a:cs typeface="Times New Roman" pitchFamily="18" charset="0"/>
            </a:endParaRPr>
          </a:p>
          <a:p>
            <a:pPr marL="514350" indent="-514350"/>
            <a:r>
              <a:rPr lang="en-US" b="1" u="sng" dirty="0" smtClean="0">
                <a:latin typeface="Times New Roman" pitchFamily="18" charset="0"/>
                <a:cs typeface="Times New Roman" pitchFamily="18" charset="0"/>
              </a:rPr>
              <a:t>John Treutlen </a:t>
            </a:r>
            <a:r>
              <a:rPr lang="en-US" dirty="0" smtClean="0">
                <a:latin typeface="Times New Roman" pitchFamily="18" charset="0"/>
                <a:cs typeface="Times New Roman" pitchFamily="18" charset="0"/>
              </a:rPr>
              <a:t>named the first Governor of Georgia.</a:t>
            </a:r>
          </a:p>
          <a:p>
            <a:pPr lvl="1"/>
            <a:r>
              <a:rPr lang="en-US" dirty="0" smtClean="0">
                <a:latin typeface="Times New Roman" pitchFamily="18" charset="0"/>
                <a:cs typeface="Times New Roman" pitchFamily="18" charset="0"/>
              </a:rPr>
              <a:t>The governor’s power was limited.</a:t>
            </a:r>
          </a:p>
          <a:p>
            <a:pPr lvl="1"/>
            <a:r>
              <a:rPr lang="en-US" dirty="0" smtClean="0">
                <a:latin typeface="Times New Roman" pitchFamily="18" charset="0"/>
                <a:cs typeface="Times New Roman" pitchFamily="18" charset="0"/>
              </a:rPr>
              <a:t>Executive Council (12 legislators) held greatest power.</a:t>
            </a:r>
          </a:p>
          <a:p>
            <a:pPr lvl="1"/>
            <a:r>
              <a:rPr lang="en-US" dirty="0" smtClean="0">
                <a:latin typeface="Times New Roman" pitchFamily="18" charset="0"/>
                <a:cs typeface="Times New Roman" pitchFamily="18" charset="0"/>
              </a:rPr>
              <a:t>Council could overrule the governor’s decisions.</a:t>
            </a:r>
          </a:p>
          <a:p>
            <a:pPr marL="514350" indent="-514350"/>
            <a:endParaRPr lang="en-US" dirty="0" smtClean="0">
              <a:latin typeface="Times New Roman" pitchFamily="18" charset="0"/>
              <a:cs typeface="Times New Roman" pitchFamily="18" charset="0"/>
            </a:endParaRPr>
          </a:p>
          <a:p>
            <a:pPr marL="514350" indent="-514350"/>
            <a:r>
              <a:rPr lang="en-US" dirty="0" smtClean="0">
                <a:latin typeface="Times New Roman" pitchFamily="18" charset="0"/>
                <a:cs typeface="Times New Roman" pitchFamily="18" charset="0"/>
              </a:rPr>
              <a:t>Eight counties formed: Burke, Camden, Chatham, Effingham, Glynn, Richmond, Wilkes, and Liberty.</a:t>
            </a:r>
          </a:p>
          <a:p>
            <a:pPr marL="514350" indent="-514350"/>
            <a:endParaRPr lang="en-US" dirty="0" smtClean="0">
              <a:latin typeface="Times New Roman" pitchFamily="18" charset="0"/>
              <a:cs typeface="Times New Roman" pitchFamily="18" charset="0"/>
            </a:endParaRPr>
          </a:p>
          <a:p>
            <a:pPr marL="514350" indent="-514350"/>
            <a:r>
              <a:rPr lang="en-US" i="1" dirty="0" smtClean="0">
                <a:latin typeface="Times New Roman" pitchFamily="18" charset="0"/>
                <a:cs typeface="Times New Roman" pitchFamily="18" charset="0"/>
              </a:rPr>
              <a:t>Button Gwinnett dies of wound from a duel after 3 days.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ritannic Bold" pitchFamily="34" charset="0"/>
              </a:rPr>
              <a:t>Causes of /Event leading to the American Revolution</a:t>
            </a:r>
            <a:endParaRPr lang="en-US" dirty="0">
              <a:latin typeface="Britannic Bold" pitchFamily="34" charset="0"/>
            </a:endParaRPr>
          </a:p>
        </p:txBody>
      </p:sp>
      <p:sp>
        <p:nvSpPr>
          <p:cNvPr id="4" name="Content Placeholder 3"/>
          <p:cNvSpPr>
            <a:spLocks noGrp="1"/>
          </p:cNvSpPr>
          <p:nvPr>
            <p:ph sz="half" idx="1"/>
          </p:nvPr>
        </p:nvSpPr>
        <p:spPr/>
        <p:txBody>
          <a:bodyPr/>
          <a:lstStyle/>
          <a:p>
            <a:r>
              <a:rPr lang="en-US" dirty="0" smtClean="0">
                <a:latin typeface="Arial" pitchFamily="34" charset="0"/>
                <a:cs typeface="Arial" pitchFamily="34" charset="0"/>
              </a:rPr>
              <a:t>French &amp; Indian War</a:t>
            </a:r>
          </a:p>
          <a:p>
            <a:r>
              <a:rPr lang="en-US" dirty="0" smtClean="0">
                <a:latin typeface="Arial" pitchFamily="34" charset="0"/>
                <a:cs typeface="Arial" pitchFamily="34" charset="0"/>
              </a:rPr>
              <a:t>Proclamation of 1763</a:t>
            </a:r>
          </a:p>
          <a:p>
            <a:r>
              <a:rPr lang="en-US" dirty="0" smtClean="0">
                <a:latin typeface="Arial" pitchFamily="34" charset="0"/>
                <a:cs typeface="Arial" pitchFamily="34" charset="0"/>
              </a:rPr>
              <a:t>Act (Taxes)</a:t>
            </a:r>
          </a:p>
          <a:p>
            <a:pPr lvl="1"/>
            <a:r>
              <a:rPr lang="en-US" dirty="0" smtClean="0">
                <a:latin typeface="Arial" pitchFamily="34" charset="0"/>
                <a:cs typeface="Arial" pitchFamily="34" charset="0"/>
              </a:rPr>
              <a:t>Sugar Act </a:t>
            </a:r>
          </a:p>
          <a:p>
            <a:pPr lvl="1"/>
            <a:r>
              <a:rPr lang="en-US" dirty="0" smtClean="0">
                <a:latin typeface="Arial" pitchFamily="34" charset="0"/>
                <a:cs typeface="Arial" pitchFamily="34" charset="0"/>
              </a:rPr>
              <a:t>Stamp Act</a:t>
            </a:r>
          </a:p>
          <a:p>
            <a:pPr lvl="1"/>
            <a:r>
              <a:rPr lang="en-US" dirty="0" smtClean="0">
                <a:latin typeface="Arial" pitchFamily="34" charset="0"/>
                <a:cs typeface="Arial" pitchFamily="34" charset="0"/>
              </a:rPr>
              <a:t>Townshend Act</a:t>
            </a:r>
          </a:p>
          <a:p>
            <a:pPr lvl="1"/>
            <a:r>
              <a:rPr lang="en-US" dirty="0" smtClean="0">
                <a:latin typeface="Arial" pitchFamily="34" charset="0"/>
                <a:cs typeface="Arial" pitchFamily="34" charset="0"/>
              </a:rPr>
              <a:t>Tea Act</a:t>
            </a:r>
          </a:p>
          <a:p>
            <a:pPr lvl="1"/>
            <a:r>
              <a:rPr lang="en-US" dirty="0" smtClean="0">
                <a:latin typeface="Arial" pitchFamily="34" charset="0"/>
                <a:cs typeface="Arial" pitchFamily="34" charset="0"/>
              </a:rPr>
              <a:t>Intolerable Acts</a:t>
            </a:r>
          </a:p>
          <a:p>
            <a:r>
              <a:rPr lang="en-US" dirty="0" smtClean="0">
                <a:latin typeface="Arial" pitchFamily="34" charset="0"/>
                <a:cs typeface="Arial" pitchFamily="34" charset="0"/>
              </a:rPr>
              <a:t>Boston Massacre</a:t>
            </a:r>
            <a:endParaRPr lang="en-US" dirty="0">
              <a:latin typeface="Arial" pitchFamily="34" charset="0"/>
              <a:cs typeface="Arial" pitchFamily="34" charset="0"/>
            </a:endParaRPr>
          </a:p>
        </p:txBody>
      </p:sp>
      <p:sp>
        <p:nvSpPr>
          <p:cNvPr id="5" name="Content Placeholder 4"/>
          <p:cNvSpPr>
            <a:spLocks noGrp="1"/>
          </p:cNvSpPr>
          <p:nvPr>
            <p:ph sz="half" idx="2"/>
          </p:nvPr>
        </p:nvSpPr>
        <p:spPr/>
        <p:txBody>
          <a:bodyPr/>
          <a:lstStyle/>
          <a:p>
            <a:r>
              <a:rPr lang="en-US" dirty="0" smtClean="0">
                <a:latin typeface="Arial" pitchFamily="34" charset="0"/>
                <a:cs typeface="Arial" pitchFamily="34" charset="0"/>
              </a:rPr>
              <a:t>Boston Tea Party</a:t>
            </a:r>
          </a:p>
          <a:p>
            <a:r>
              <a:rPr lang="en-US" dirty="0" smtClean="0">
                <a:latin typeface="Arial" pitchFamily="34" charset="0"/>
                <a:cs typeface="Arial" pitchFamily="34" charset="0"/>
              </a:rPr>
              <a:t>First Continental Congress Meets</a:t>
            </a:r>
            <a:endParaRPr lang="en-US" dirty="0">
              <a:latin typeface="Arial" pitchFamily="34" charset="0"/>
              <a:cs typeface="Arial" pitchFamily="34" charset="0"/>
            </a:endParaRPr>
          </a:p>
        </p:txBody>
      </p:sp>
      <p:pic>
        <p:nvPicPr>
          <p:cNvPr id="1030" name="Picture 6" descr="http://rlv.zcache.com/no_taxation_without_representation_bumper_sticker-p128437739465209693trl0_400.jpg"/>
          <p:cNvPicPr>
            <a:picLocks noChangeAspect="1" noChangeArrowheads="1"/>
          </p:cNvPicPr>
          <p:nvPr/>
        </p:nvPicPr>
        <p:blipFill>
          <a:blip r:embed="rId2" cstate="print"/>
          <a:srcRect/>
          <a:stretch>
            <a:fillRect/>
          </a:stretch>
        </p:blipFill>
        <p:spPr bwMode="auto">
          <a:xfrm>
            <a:off x="4953000" y="3048000"/>
            <a:ext cx="3505200" cy="3505200"/>
          </a:xfrm>
          <a:prstGeom prst="rect">
            <a:avLst/>
          </a:prstGeom>
          <a:noFill/>
        </p:spPr>
      </p:pic>
      <p:sp>
        <p:nvSpPr>
          <p:cNvPr id="10" name="TextBox 9"/>
          <p:cNvSpPr txBox="1"/>
          <p:nvPr/>
        </p:nvSpPr>
        <p:spPr>
          <a:xfrm>
            <a:off x="4953000" y="5257800"/>
            <a:ext cx="3581400" cy="1569660"/>
          </a:xfrm>
          <a:prstGeom prst="rect">
            <a:avLst/>
          </a:prstGeom>
          <a:noFill/>
        </p:spPr>
        <p:txBody>
          <a:bodyPr wrap="square" rtlCol="0">
            <a:spAutoFit/>
          </a:bodyPr>
          <a:lstStyle/>
          <a:p>
            <a:r>
              <a:rPr lang="en-US" sz="2400" dirty="0" smtClean="0">
                <a:latin typeface="Britannic Bold" pitchFamily="34" charset="0"/>
              </a:rPr>
              <a:t>Colonists – “Don’t tax me unless I have a say in the British Parliament (government).”</a:t>
            </a:r>
            <a:endParaRPr lang="en-US" sz="2400" dirty="0">
              <a:latin typeface="Britannic Bold"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a:bodyPr>
          <a:lstStyle/>
          <a:p>
            <a:r>
              <a:rPr lang="en-US" b="1" dirty="0">
                <a:effectLst>
                  <a:outerShdw blurRad="38100" dist="38100" dir="2700000" algn="tl">
                    <a:srgbClr val="C0C0C0"/>
                  </a:outerShdw>
                </a:effectLst>
                <a:latin typeface="Times New Roman" pitchFamily="18" charset="0"/>
                <a:cs typeface="Times New Roman" pitchFamily="18" charset="0"/>
              </a:rPr>
              <a:t>The Articles of Confederation</a:t>
            </a:r>
          </a:p>
        </p:txBody>
      </p:sp>
      <p:sp>
        <p:nvSpPr>
          <p:cNvPr id="44035" name="Rectangle 3"/>
          <p:cNvSpPr>
            <a:spLocks noGrp="1" noChangeArrowheads="1"/>
          </p:cNvSpPr>
          <p:nvPr>
            <p:ph type="body" idx="1"/>
          </p:nvPr>
        </p:nvSpPr>
        <p:spPr>
          <a:xfrm>
            <a:off x="685800" y="1371600"/>
            <a:ext cx="7924800" cy="5105400"/>
          </a:xfrm>
        </p:spPr>
        <p:txBody>
          <a:bodyPr/>
          <a:lstStyle/>
          <a:p>
            <a:r>
              <a:rPr lang="en-US" dirty="0">
                <a:latin typeface="Times New Roman" pitchFamily="18" charset="0"/>
                <a:cs typeface="Times New Roman" pitchFamily="18" charset="0"/>
              </a:rPr>
              <a:t>First Constitution of the United States of </a:t>
            </a:r>
            <a:r>
              <a:rPr lang="en-US" dirty="0" smtClean="0">
                <a:latin typeface="Times New Roman" pitchFamily="18" charset="0"/>
                <a:cs typeface="Times New Roman" pitchFamily="18" charset="0"/>
              </a:rPr>
              <a:t>America.</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Ratified (approved) on July 4, </a:t>
            </a:r>
            <a:r>
              <a:rPr lang="en-US" dirty="0" smtClean="0">
                <a:latin typeface="Times New Roman" pitchFamily="18" charset="0"/>
                <a:cs typeface="Times New Roman" pitchFamily="18" charset="0"/>
              </a:rPr>
              <a:t>1776.</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Went into effect in January 1781, when ratified by Maryland and </a:t>
            </a:r>
            <a:r>
              <a:rPr lang="en-US" dirty="0" smtClean="0">
                <a:latin typeface="Times New Roman" pitchFamily="18" charset="0"/>
                <a:cs typeface="Times New Roman" pitchFamily="18" charset="0"/>
              </a:rPr>
              <a:t>Virginia.</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 calcmode="lin" valueType="num">
                                      <p:cBhvr additive="base">
                                        <p:cTn id="7" dur="500" fill="hold"/>
                                        <p:tgtEl>
                                          <p:spTgt spid="440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40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44035">
                                            <p:txEl>
                                              <p:pRg st="1" end="1"/>
                                            </p:txEl>
                                          </p:spTgt>
                                        </p:tgtEl>
                                        <p:attrNameLst>
                                          <p:attrName>style.visibility</p:attrName>
                                        </p:attrNameLst>
                                      </p:cBhvr>
                                      <p:to>
                                        <p:strVal val="visible"/>
                                      </p:to>
                                    </p:set>
                                    <p:anim calcmode="lin" valueType="num">
                                      <p:cBhvr additive="base">
                                        <p:cTn id="13" dur="500" fill="hold"/>
                                        <p:tgtEl>
                                          <p:spTgt spid="4403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40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44035">
                                            <p:txEl>
                                              <p:pRg st="2" end="2"/>
                                            </p:txEl>
                                          </p:spTgt>
                                        </p:tgtEl>
                                        <p:attrNameLst>
                                          <p:attrName>style.visibility</p:attrName>
                                        </p:attrNameLst>
                                      </p:cBhvr>
                                      <p:to>
                                        <p:strVal val="visible"/>
                                      </p:to>
                                    </p:set>
                                    <p:anim calcmode="lin" valueType="num">
                                      <p:cBhvr additive="base">
                                        <p:cTn id="19" dur="500" fill="hold"/>
                                        <p:tgtEl>
                                          <p:spTgt spid="4403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40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fontScale="90000"/>
          </a:bodyPr>
          <a:lstStyle/>
          <a:p>
            <a:r>
              <a:rPr lang="en-US" b="1" dirty="0">
                <a:effectLst>
                  <a:outerShdw blurRad="38100" dist="38100" dir="2700000" algn="tl">
                    <a:srgbClr val="C0C0C0"/>
                  </a:outerShdw>
                </a:effectLst>
                <a:latin typeface="Times New Roman" pitchFamily="18" charset="0"/>
                <a:cs typeface="Times New Roman" pitchFamily="18" charset="0"/>
              </a:rPr>
              <a:t>Revolutionary War </a:t>
            </a:r>
            <a:r>
              <a:rPr lang="en-US" b="1" dirty="0" smtClean="0">
                <a:effectLst>
                  <a:outerShdw blurRad="38100" dist="38100" dir="2700000" algn="tl">
                    <a:srgbClr val="C0C0C0"/>
                  </a:outerShdw>
                </a:effectLst>
                <a:latin typeface="Times New Roman" pitchFamily="18" charset="0"/>
                <a:cs typeface="Times New Roman" pitchFamily="18" charset="0"/>
              </a:rPr>
              <a:t>Fighting</a:t>
            </a:r>
            <a:br>
              <a:rPr lang="en-US" b="1" dirty="0" smtClean="0">
                <a:effectLst>
                  <a:outerShdw blurRad="38100" dist="38100" dir="2700000" algn="tl">
                    <a:srgbClr val="C0C0C0"/>
                  </a:outerShdw>
                </a:effectLst>
                <a:latin typeface="Times New Roman" pitchFamily="18" charset="0"/>
                <a:cs typeface="Times New Roman" pitchFamily="18" charset="0"/>
              </a:rPr>
            </a:br>
            <a:r>
              <a:rPr lang="en-US" b="1" dirty="0" smtClean="0">
                <a:effectLst>
                  <a:outerShdw blurRad="38100" dist="38100" dir="2700000" algn="tl">
                    <a:srgbClr val="C0C0C0"/>
                  </a:outerShdw>
                </a:effectLst>
                <a:latin typeface="Times New Roman" pitchFamily="18" charset="0"/>
                <a:cs typeface="Times New Roman" pitchFamily="18" charset="0"/>
              </a:rPr>
              <a:t> </a:t>
            </a:r>
            <a:r>
              <a:rPr lang="en-US" b="1" dirty="0">
                <a:effectLst>
                  <a:outerShdw blurRad="38100" dist="38100" dir="2700000" algn="tl">
                    <a:srgbClr val="C0C0C0"/>
                  </a:outerShdw>
                </a:effectLst>
                <a:latin typeface="Times New Roman" pitchFamily="18" charset="0"/>
                <a:cs typeface="Times New Roman" pitchFamily="18" charset="0"/>
              </a:rPr>
              <a:t>in Georgia</a:t>
            </a:r>
          </a:p>
        </p:txBody>
      </p:sp>
      <p:sp>
        <p:nvSpPr>
          <p:cNvPr id="45059" name="Rectangle 3"/>
          <p:cNvSpPr>
            <a:spLocks noGrp="1" noChangeArrowheads="1"/>
          </p:cNvSpPr>
          <p:nvPr>
            <p:ph type="body" idx="1"/>
          </p:nvPr>
        </p:nvSpPr>
        <p:spPr>
          <a:xfrm>
            <a:off x="304800" y="1524000"/>
            <a:ext cx="8534400" cy="4953000"/>
          </a:xfrm>
        </p:spPr>
        <p:txBody>
          <a:bodyPr>
            <a:normAutofit/>
          </a:bodyPr>
          <a:lstStyle/>
          <a:p>
            <a:pPr>
              <a:lnSpc>
                <a:spcPct val="90000"/>
              </a:lnSpc>
            </a:pPr>
            <a:r>
              <a:rPr lang="en-US" dirty="0">
                <a:latin typeface="Times New Roman" pitchFamily="18" charset="0"/>
                <a:cs typeface="Times New Roman" pitchFamily="18" charset="0"/>
              </a:rPr>
              <a:t>Savannah captured and looted by British troops in December 1778; lootings, murders, and burnings </a:t>
            </a:r>
            <a:r>
              <a:rPr lang="en-US" dirty="0" smtClean="0">
                <a:latin typeface="Times New Roman" pitchFamily="18" charset="0"/>
                <a:cs typeface="Times New Roman" pitchFamily="18" charset="0"/>
              </a:rPr>
              <a:t>occurred.</a:t>
            </a:r>
            <a:endParaRPr lang="en-US" dirty="0">
              <a:latin typeface="Times New Roman" pitchFamily="18" charset="0"/>
              <a:cs typeface="Times New Roman" pitchFamily="18" charset="0"/>
            </a:endParaRPr>
          </a:p>
          <a:p>
            <a:pPr>
              <a:lnSpc>
                <a:spcPct val="90000"/>
              </a:lnSpc>
            </a:pPr>
            <a:r>
              <a:rPr lang="en-US" dirty="0">
                <a:latin typeface="Times New Roman" pitchFamily="18" charset="0"/>
                <a:cs typeface="Times New Roman" pitchFamily="18" charset="0"/>
              </a:rPr>
              <a:t>Sunbury port captured in early 1779; Augusta was also </a:t>
            </a:r>
            <a:r>
              <a:rPr lang="en-US" dirty="0" smtClean="0">
                <a:latin typeface="Times New Roman" pitchFamily="18" charset="0"/>
                <a:cs typeface="Times New Roman" pitchFamily="18" charset="0"/>
              </a:rPr>
              <a:t>attacked.</a:t>
            </a:r>
            <a:endParaRPr lang="en-US" dirty="0">
              <a:latin typeface="Times New Roman" pitchFamily="18" charset="0"/>
              <a:cs typeface="Times New Roman" pitchFamily="18" charset="0"/>
            </a:endParaRPr>
          </a:p>
          <a:p>
            <a:pPr>
              <a:lnSpc>
                <a:spcPct val="90000"/>
              </a:lnSpc>
            </a:pPr>
            <a:r>
              <a:rPr lang="en-US" dirty="0">
                <a:latin typeface="Times New Roman" pitchFamily="18" charset="0"/>
                <a:cs typeface="Times New Roman" pitchFamily="18" charset="0"/>
              </a:rPr>
              <a:t>Georgia militia not effective against well-trained British </a:t>
            </a:r>
            <a:r>
              <a:rPr lang="en-US" dirty="0" smtClean="0">
                <a:latin typeface="Times New Roman" pitchFamily="18" charset="0"/>
                <a:cs typeface="Times New Roman" pitchFamily="18" charset="0"/>
              </a:rPr>
              <a:t>troops.</a:t>
            </a:r>
            <a:endParaRPr lang="en-US" dirty="0">
              <a:latin typeface="Times New Roman" pitchFamily="18" charset="0"/>
              <a:cs typeface="Times New Roman" pitchFamily="18" charset="0"/>
            </a:endParaRPr>
          </a:p>
          <a:p>
            <a:pPr>
              <a:lnSpc>
                <a:spcPct val="90000"/>
              </a:lnSpc>
            </a:pPr>
            <a:r>
              <a:rPr lang="en-US" dirty="0">
                <a:latin typeface="Times New Roman" pitchFamily="18" charset="0"/>
                <a:cs typeface="Times New Roman" pitchFamily="18" charset="0"/>
              </a:rPr>
              <a:t>Governor Wright eventually returned from Great Britain to govern </a:t>
            </a:r>
            <a:r>
              <a:rPr lang="en-US" dirty="0" smtClean="0">
                <a:latin typeface="Times New Roman" pitchFamily="18" charset="0"/>
                <a:cs typeface="Times New Roman" pitchFamily="18" charset="0"/>
              </a:rPr>
              <a:t>Georgia</a:t>
            </a:r>
            <a:r>
              <a:rPr lang="en-US" sz="2800" dirty="0" smtClean="0">
                <a:latin typeface="Arial" charset="0"/>
              </a:rPr>
              <a:t>.</a:t>
            </a:r>
            <a:endParaRPr lang="en-US" sz="2800"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additive="base">
                                        <p:cTn id="7" dur="500" fill="hold"/>
                                        <p:tgtEl>
                                          <p:spTgt spid="450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50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45059">
                                            <p:txEl>
                                              <p:pRg st="1" end="1"/>
                                            </p:txEl>
                                          </p:spTgt>
                                        </p:tgtEl>
                                        <p:attrNameLst>
                                          <p:attrName>style.visibility</p:attrName>
                                        </p:attrNameLst>
                                      </p:cBhvr>
                                      <p:to>
                                        <p:strVal val="visible"/>
                                      </p:to>
                                    </p:set>
                                    <p:anim calcmode="lin" valueType="num">
                                      <p:cBhvr additive="base">
                                        <p:cTn id="13" dur="500" fill="hold"/>
                                        <p:tgtEl>
                                          <p:spTgt spid="4505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50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45059">
                                            <p:txEl>
                                              <p:pRg st="2" end="2"/>
                                            </p:txEl>
                                          </p:spTgt>
                                        </p:tgtEl>
                                        <p:attrNameLst>
                                          <p:attrName>style.visibility</p:attrName>
                                        </p:attrNameLst>
                                      </p:cBhvr>
                                      <p:to>
                                        <p:strVal val="visible"/>
                                      </p:to>
                                    </p:set>
                                    <p:anim calcmode="lin" valueType="num">
                                      <p:cBhvr additive="base">
                                        <p:cTn id="19" dur="500" fill="hold"/>
                                        <p:tgtEl>
                                          <p:spTgt spid="4505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50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45059">
                                            <p:txEl>
                                              <p:pRg st="3" end="3"/>
                                            </p:txEl>
                                          </p:spTgt>
                                        </p:tgtEl>
                                        <p:attrNameLst>
                                          <p:attrName>style.visibility</p:attrName>
                                        </p:attrNameLst>
                                      </p:cBhvr>
                                      <p:to>
                                        <p:strVal val="visible"/>
                                      </p:to>
                                    </p:set>
                                    <p:anim calcmode="lin" valueType="num">
                                      <p:cBhvr additive="base">
                                        <p:cTn id="25" dur="500" fill="hold"/>
                                        <p:tgtEl>
                                          <p:spTgt spid="4505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505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z="4000" b="1" dirty="0">
                <a:effectLst>
                  <a:outerShdw blurRad="38100" dist="38100" dir="2700000" algn="tl">
                    <a:srgbClr val="C0C0C0"/>
                  </a:outerShdw>
                </a:effectLst>
                <a:latin typeface="Times New Roman" pitchFamily="18" charset="0"/>
                <a:cs typeface="Times New Roman" pitchFamily="18" charset="0"/>
              </a:rPr>
              <a:t>Battle of Kettle Creek (1779)</a:t>
            </a:r>
          </a:p>
        </p:txBody>
      </p:sp>
      <p:sp>
        <p:nvSpPr>
          <p:cNvPr id="46083" name="Rectangle 3"/>
          <p:cNvSpPr>
            <a:spLocks noGrp="1" noChangeArrowheads="1"/>
          </p:cNvSpPr>
          <p:nvPr>
            <p:ph type="body" idx="1"/>
          </p:nvPr>
        </p:nvSpPr>
        <p:spPr>
          <a:xfrm>
            <a:off x="304800" y="1676400"/>
            <a:ext cx="8534400" cy="4953000"/>
          </a:xfrm>
        </p:spPr>
        <p:txBody>
          <a:bodyPr/>
          <a:lstStyle/>
          <a:p>
            <a:r>
              <a:rPr lang="en-US" b="1" u="sng" dirty="0">
                <a:latin typeface="Times New Roman" pitchFamily="18" charset="0"/>
                <a:cs typeface="Times New Roman" pitchFamily="18" charset="0"/>
              </a:rPr>
              <a:t>Colonel Elijah Clarke </a:t>
            </a:r>
            <a:r>
              <a:rPr lang="en-US" dirty="0">
                <a:latin typeface="Times New Roman" pitchFamily="18" charset="0"/>
                <a:cs typeface="Times New Roman" pitchFamily="18" charset="0"/>
              </a:rPr>
              <a:t>led Georgia militia, defeated 800 British troops near Washington, </a:t>
            </a:r>
            <a:r>
              <a:rPr lang="en-US" dirty="0" smtClean="0">
                <a:latin typeface="Times New Roman" pitchFamily="18" charset="0"/>
                <a:cs typeface="Times New Roman" pitchFamily="18" charset="0"/>
              </a:rPr>
              <a:t>Georgia.</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Great victory for morale of the militia and Georgians seeking </a:t>
            </a:r>
            <a:r>
              <a:rPr lang="en-US" dirty="0" smtClean="0">
                <a:latin typeface="Times New Roman" pitchFamily="18" charset="0"/>
                <a:cs typeface="Times New Roman" pitchFamily="18" charset="0"/>
              </a:rPr>
              <a:t>independence.</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Won badly-needed weapons and horses from the </a:t>
            </a:r>
            <a:r>
              <a:rPr lang="en-US" dirty="0" smtClean="0">
                <a:latin typeface="Times New Roman" pitchFamily="18" charset="0"/>
                <a:cs typeface="Times New Roman" pitchFamily="18" charset="0"/>
              </a:rPr>
              <a:t>British.</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additive="base">
                                        <p:cTn id="7" dur="500" fill="hold"/>
                                        <p:tgtEl>
                                          <p:spTgt spid="4608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60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46083">
                                            <p:txEl>
                                              <p:pRg st="1" end="1"/>
                                            </p:txEl>
                                          </p:spTgt>
                                        </p:tgtEl>
                                        <p:attrNameLst>
                                          <p:attrName>style.visibility</p:attrName>
                                        </p:attrNameLst>
                                      </p:cBhvr>
                                      <p:to>
                                        <p:strVal val="visible"/>
                                      </p:to>
                                    </p:set>
                                    <p:anim calcmode="lin" valueType="num">
                                      <p:cBhvr additive="base">
                                        <p:cTn id="13" dur="500" fill="hold"/>
                                        <p:tgtEl>
                                          <p:spTgt spid="4608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60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46083">
                                            <p:txEl>
                                              <p:pRg st="2" end="2"/>
                                            </p:txEl>
                                          </p:spTgt>
                                        </p:tgtEl>
                                        <p:attrNameLst>
                                          <p:attrName>style.visibility</p:attrName>
                                        </p:attrNameLst>
                                      </p:cBhvr>
                                      <p:to>
                                        <p:strVal val="visible"/>
                                      </p:to>
                                    </p:set>
                                    <p:anim calcmode="lin" valueType="num">
                                      <p:cBhvr additive="base">
                                        <p:cTn id="19" dur="500" fill="hold"/>
                                        <p:tgtEl>
                                          <p:spTgt spid="4608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608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b="1" dirty="0">
                <a:effectLst>
                  <a:outerShdw blurRad="38100" dist="38100" dir="2700000" algn="tl">
                    <a:srgbClr val="C0C0C0"/>
                  </a:outerShdw>
                </a:effectLst>
                <a:latin typeface="Times New Roman" pitchFamily="18" charset="0"/>
                <a:cs typeface="Times New Roman" pitchFamily="18" charset="0"/>
              </a:rPr>
              <a:t>Siege of Savannah (1779)</a:t>
            </a:r>
          </a:p>
        </p:txBody>
      </p:sp>
      <p:sp>
        <p:nvSpPr>
          <p:cNvPr id="47107" name="Rectangle 3"/>
          <p:cNvSpPr>
            <a:spLocks noGrp="1" noChangeArrowheads="1"/>
          </p:cNvSpPr>
          <p:nvPr>
            <p:ph type="body" idx="1"/>
          </p:nvPr>
        </p:nvSpPr>
        <p:spPr>
          <a:xfrm>
            <a:off x="381000" y="1524000"/>
            <a:ext cx="8305800" cy="5029200"/>
          </a:xfrm>
        </p:spPr>
        <p:txBody>
          <a:bodyPr>
            <a:noAutofit/>
          </a:bodyPr>
          <a:lstStyle/>
          <a:p>
            <a:pPr>
              <a:lnSpc>
                <a:spcPct val="90000"/>
              </a:lnSpc>
            </a:pPr>
            <a:r>
              <a:rPr lang="en-US" dirty="0">
                <a:latin typeface="Times New Roman" pitchFamily="18" charset="0"/>
                <a:cs typeface="Times New Roman" pitchFamily="18" charset="0"/>
              </a:rPr>
              <a:t>15,000 Americans and 4,000 French laid siege to </a:t>
            </a:r>
            <a:r>
              <a:rPr lang="en-US" dirty="0" smtClean="0">
                <a:latin typeface="Times New Roman" pitchFamily="18" charset="0"/>
                <a:cs typeface="Times New Roman" pitchFamily="18" charset="0"/>
              </a:rPr>
              <a:t>Savannah.</a:t>
            </a:r>
            <a:endParaRPr lang="en-US" dirty="0">
              <a:latin typeface="Times New Roman" pitchFamily="18" charset="0"/>
              <a:cs typeface="Times New Roman" pitchFamily="18" charset="0"/>
            </a:endParaRPr>
          </a:p>
          <a:p>
            <a:pPr>
              <a:lnSpc>
                <a:spcPct val="90000"/>
              </a:lnSpc>
            </a:pPr>
            <a:r>
              <a:rPr lang="en-US" dirty="0">
                <a:latin typeface="Times New Roman" pitchFamily="18" charset="0"/>
                <a:cs typeface="Times New Roman" pitchFamily="18" charset="0"/>
              </a:rPr>
              <a:t>Attack on October 9 resulted in 1,000 American and French deaths in less than an hour; only 40 British troops died</a:t>
            </a:r>
          </a:p>
          <a:p>
            <a:pPr>
              <a:lnSpc>
                <a:spcPct val="90000"/>
              </a:lnSpc>
            </a:pPr>
            <a:r>
              <a:rPr lang="en-US" dirty="0">
                <a:latin typeface="Times New Roman" pitchFamily="18" charset="0"/>
                <a:cs typeface="Times New Roman" pitchFamily="18" charset="0"/>
              </a:rPr>
              <a:t>Polish Count </a:t>
            </a:r>
            <a:r>
              <a:rPr lang="en-US" dirty="0" err="1">
                <a:latin typeface="Times New Roman" pitchFamily="18" charset="0"/>
                <a:cs typeface="Times New Roman" pitchFamily="18" charset="0"/>
              </a:rPr>
              <a:t>Casimir</a:t>
            </a:r>
            <a:r>
              <a:rPr lang="en-US" dirty="0">
                <a:latin typeface="Times New Roman" pitchFamily="18" charset="0"/>
                <a:cs typeface="Times New Roman" pitchFamily="18" charset="0"/>
              </a:rPr>
              <a:t> Pulaski </a:t>
            </a:r>
            <a:r>
              <a:rPr lang="en-US" dirty="0" smtClean="0">
                <a:latin typeface="Times New Roman" pitchFamily="18" charset="0"/>
                <a:cs typeface="Times New Roman" pitchFamily="18" charset="0"/>
              </a:rPr>
              <a:t>killed.</a:t>
            </a:r>
            <a:endParaRPr lang="en-US" dirty="0">
              <a:latin typeface="Times New Roman" pitchFamily="18" charset="0"/>
              <a:cs typeface="Times New Roman" pitchFamily="18" charset="0"/>
            </a:endParaRPr>
          </a:p>
          <a:p>
            <a:pPr>
              <a:lnSpc>
                <a:spcPct val="90000"/>
              </a:lnSpc>
            </a:pPr>
            <a:r>
              <a:rPr lang="en-US" dirty="0">
                <a:latin typeface="Times New Roman" pitchFamily="18" charset="0"/>
                <a:cs typeface="Times New Roman" pitchFamily="18" charset="0"/>
              </a:rPr>
              <a:t>Savannah remained under British control for nearly four more </a:t>
            </a:r>
            <a:r>
              <a:rPr lang="en-US" dirty="0" smtClean="0">
                <a:latin typeface="Times New Roman" pitchFamily="18" charset="0"/>
                <a:cs typeface="Times New Roman" pitchFamily="18" charset="0"/>
              </a:rPr>
              <a:t>years.</a:t>
            </a:r>
            <a:endParaRPr lang="en-US" dirty="0">
              <a:latin typeface="Times New Roman" pitchFamily="18" charset="0"/>
              <a:cs typeface="Times New Roman" pitchFamily="18" charset="0"/>
            </a:endParaRPr>
          </a:p>
          <a:p>
            <a:pPr>
              <a:lnSpc>
                <a:spcPct val="90000"/>
              </a:lnSpc>
            </a:pPr>
            <a:r>
              <a:rPr lang="en-US" dirty="0">
                <a:latin typeface="Times New Roman" pitchFamily="18" charset="0"/>
                <a:cs typeface="Times New Roman" pitchFamily="18" charset="0"/>
              </a:rPr>
              <a:t>Guerrilla warfare continued in the Georgia </a:t>
            </a:r>
            <a:r>
              <a:rPr lang="en-US" dirty="0" smtClean="0">
                <a:latin typeface="Times New Roman" pitchFamily="18" charset="0"/>
                <a:cs typeface="Times New Roman" pitchFamily="18" charset="0"/>
              </a:rPr>
              <a:t>backcountry.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 calcmode="lin" valueType="num">
                                      <p:cBhvr additive="base">
                                        <p:cTn id="7" dur="500" fill="hold"/>
                                        <p:tgtEl>
                                          <p:spTgt spid="471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71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47107">
                                            <p:txEl>
                                              <p:pRg st="1" end="1"/>
                                            </p:txEl>
                                          </p:spTgt>
                                        </p:tgtEl>
                                        <p:attrNameLst>
                                          <p:attrName>style.visibility</p:attrName>
                                        </p:attrNameLst>
                                      </p:cBhvr>
                                      <p:to>
                                        <p:strVal val="visible"/>
                                      </p:to>
                                    </p:set>
                                    <p:anim calcmode="lin" valueType="num">
                                      <p:cBhvr additive="base">
                                        <p:cTn id="13" dur="500" fill="hold"/>
                                        <p:tgtEl>
                                          <p:spTgt spid="4710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71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47107">
                                            <p:txEl>
                                              <p:pRg st="2" end="2"/>
                                            </p:txEl>
                                          </p:spTgt>
                                        </p:tgtEl>
                                        <p:attrNameLst>
                                          <p:attrName>style.visibility</p:attrName>
                                        </p:attrNameLst>
                                      </p:cBhvr>
                                      <p:to>
                                        <p:strVal val="visible"/>
                                      </p:to>
                                    </p:set>
                                    <p:anim calcmode="lin" valueType="num">
                                      <p:cBhvr additive="base">
                                        <p:cTn id="19" dur="500" fill="hold"/>
                                        <p:tgtEl>
                                          <p:spTgt spid="4710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71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47107">
                                            <p:txEl>
                                              <p:pRg st="3" end="3"/>
                                            </p:txEl>
                                          </p:spTgt>
                                        </p:tgtEl>
                                        <p:attrNameLst>
                                          <p:attrName>style.visibility</p:attrName>
                                        </p:attrNameLst>
                                      </p:cBhvr>
                                      <p:to>
                                        <p:strVal val="visible"/>
                                      </p:to>
                                    </p:set>
                                    <p:anim calcmode="lin" valueType="num">
                                      <p:cBhvr additive="base">
                                        <p:cTn id="25" dur="500" fill="hold"/>
                                        <p:tgtEl>
                                          <p:spTgt spid="4710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71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47107">
                                            <p:txEl>
                                              <p:pRg st="4" end="4"/>
                                            </p:txEl>
                                          </p:spTgt>
                                        </p:tgtEl>
                                        <p:attrNameLst>
                                          <p:attrName>style.visibility</p:attrName>
                                        </p:attrNameLst>
                                      </p:cBhvr>
                                      <p:to>
                                        <p:strVal val="visible"/>
                                      </p:to>
                                    </p:set>
                                    <p:anim calcmode="lin" valueType="num">
                                      <p:cBhvr additive="base">
                                        <p:cTn id="31" dur="500" fill="hold"/>
                                        <p:tgtEl>
                                          <p:spTgt spid="4710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710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b="1" dirty="0">
                <a:effectLst>
                  <a:outerShdw blurRad="38100" dist="38100" dir="2700000" algn="tl">
                    <a:srgbClr val="C0C0C0"/>
                  </a:outerShdw>
                </a:effectLst>
                <a:latin typeface="Times New Roman" pitchFamily="18" charset="0"/>
                <a:cs typeface="Times New Roman" pitchFamily="18" charset="0"/>
              </a:rPr>
              <a:t>Georgia Wartime Heroes</a:t>
            </a:r>
          </a:p>
        </p:txBody>
      </p:sp>
      <p:sp>
        <p:nvSpPr>
          <p:cNvPr id="49155" name="Rectangle 3"/>
          <p:cNvSpPr>
            <a:spLocks noGrp="1" noChangeArrowheads="1"/>
          </p:cNvSpPr>
          <p:nvPr>
            <p:ph type="body" idx="1"/>
          </p:nvPr>
        </p:nvSpPr>
        <p:spPr>
          <a:xfrm>
            <a:off x="685800" y="1828800"/>
            <a:ext cx="7772400" cy="4648200"/>
          </a:xfrm>
        </p:spPr>
        <p:txBody>
          <a:bodyPr>
            <a:normAutofit lnSpcReduction="10000"/>
          </a:bodyPr>
          <a:lstStyle/>
          <a:p>
            <a:r>
              <a:rPr lang="en-US" dirty="0">
                <a:latin typeface="Times New Roman" pitchFamily="18" charset="0"/>
                <a:cs typeface="Times New Roman" pitchFamily="18" charset="0"/>
              </a:rPr>
              <a:t>Nancy Hart single-handedly captured a group of British loyalists who bragged of murdering an American colonel; Hart County is the only county named for a </a:t>
            </a:r>
            <a:r>
              <a:rPr lang="en-US" dirty="0" smtClean="0">
                <a:latin typeface="Times New Roman" pitchFamily="18" charset="0"/>
                <a:cs typeface="Times New Roman" pitchFamily="18" charset="0"/>
              </a:rPr>
              <a:t>woman.</a:t>
            </a:r>
          </a:p>
          <a:p>
            <a:pPr>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Austin </a:t>
            </a:r>
            <a:r>
              <a:rPr lang="en-US" dirty="0" err="1">
                <a:latin typeface="Times New Roman" pitchFamily="18" charset="0"/>
                <a:cs typeface="Times New Roman" pitchFamily="18" charset="0"/>
              </a:rPr>
              <a:t>Dabney</a:t>
            </a:r>
            <a:r>
              <a:rPr lang="en-US" dirty="0">
                <a:latin typeface="Times New Roman" pitchFamily="18" charset="0"/>
                <a:cs typeface="Times New Roman" pitchFamily="18" charset="0"/>
              </a:rPr>
              <a:t> fought with distinction and was wounded at Kettle Creek; he also saved Elijah Clarke’s life during that </a:t>
            </a:r>
            <a:r>
              <a:rPr lang="en-US" dirty="0" smtClean="0">
                <a:latin typeface="Times New Roman" pitchFamily="18" charset="0"/>
                <a:cs typeface="Times New Roman" pitchFamily="18" charset="0"/>
              </a:rPr>
              <a:t>battle.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 calcmode="lin" valueType="num">
                                      <p:cBhvr additive="base">
                                        <p:cTn id="7" dur="500" fill="hold"/>
                                        <p:tgtEl>
                                          <p:spTgt spid="491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91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49155">
                                            <p:txEl>
                                              <p:pRg st="2" end="2"/>
                                            </p:txEl>
                                          </p:spTgt>
                                        </p:tgtEl>
                                        <p:attrNameLst>
                                          <p:attrName>style.visibility</p:attrName>
                                        </p:attrNameLst>
                                      </p:cBhvr>
                                      <p:to>
                                        <p:strVal val="visible"/>
                                      </p:to>
                                    </p:set>
                                    <p:anim calcmode="lin" valueType="num">
                                      <p:cBhvr additive="base">
                                        <p:cTn id="13" dur="500" fill="hold"/>
                                        <p:tgtEl>
                                          <p:spTgt spid="49155">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915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Slaves fight in the War!</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Some slaves fought with the patriots.</a:t>
            </a:r>
          </a:p>
          <a:p>
            <a:r>
              <a:rPr lang="en-US" dirty="0" smtClean="0">
                <a:latin typeface="Times New Roman" pitchFamily="18" charset="0"/>
                <a:cs typeface="Times New Roman" pitchFamily="18" charset="0"/>
              </a:rPr>
              <a:t>More fought with the British because they were promised freedom.</a:t>
            </a:r>
          </a:p>
          <a:p>
            <a:r>
              <a:rPr lang="en-US" dirty="0" smtClean="0">
                <a:latin typeface="Times New Roman" pitchFamily="18" charset="0"/>
                <a:cs typeface="Times New Roman" pitchFamily="18" charset="0"/>
              </a:rPr>
              <a:t>Slaves did not think they were being disloyal to the Americans, rather it was an opportunity for them to earn their freedom. Freedom was slavery was more important than freedom from Great Britain. </a:t>
            </a:r>
          </a:p>
          <a:p>
            <a:r>
              <a:rPr lang="en-US" dirty="0" smtClean="0">
                <a:latin typeface="Times New Roman" pitchFamily="18" charset="0"/>
                <a:cs typeface="Times New Roman" pitchFamily="18" charset="0"/>
              </a:rPr>
              <a:t>Many left the state after the war.</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b="1" dirty="0">
                <a:effectLst>
                  <a:outerShdw blurRad="38100" dist="38100" dir="2700000" algn="tl">
                    <a:srgbClr val="C0C0C0"/>
                  </a:outerShdw>
                </a:effectLst>
                <a:latin typeface="Times New Roman" pitchFamily="18" charset="0"/>
                <a:cs typeface="Times New Roman" pitchFamily="18" charset="0"/>
              </a:rPr>
              <a:t>The War Ends</a:t>
            </a:r>
          </a:p>
        </p:txBody>
      </p:sp>
      <p:sp>
        <p:nvSpPr>
          <p:cNvPr id="70659" name="Rectangle 3"/>
          <p:cNvSpPr>
            <a:spLocks noGrp="1" noChangeArrowheads="1"/>
          </p:cNvSpPr>
          <p:nvPr>
            <p:ph type="body" idx="1"/>
          </p:nvPr>
        </p:nvSpPr>
        <p:spPr>
          <a:xfrm>
            <a:off x="304800" y="1447800"/>
            <a:ext cx="8534400" cy="4419600"/>
          </a:xfrm>
        </p:spPr>
        <p:txBody>
          <a:bodyPr>
            <a:noAutofit/>
          </a:bodyPr>
          <a:lstStyle/>
          <a:p>
            <a:pPr>
              <a:lnSpc>
                <a:spcPct val="90000"/>
              </a:lnSpc>
            </a:pPr>
            <a:r>
              <a:rPr lang="en-US" dirty="0">
                <a:latin typeface="Times New Roman" pitchFamily="18" charset="0"/>
                <a:cs typeface="Times New Roman" pitchFamily="18" charset="0"/>
              </a:rPr>
              <a:t>Elijah Clarke, the Georgia </a:t>
            </a:r>
            <a:r>
              <a:rPr lang="en-US" dirty="0" smtClean="0">
                <a:latin typeface="Times New Roman" pitchFamily="18" charset="0"/>
                <a:cs typeface="Times New Roman" pitchFamily="18" charset="0"/>
              </a:rPr>
              <a:t>militia, and </a:t>
            </a:r>
            <a:r>
              <a:rPr lang="en-US" dirty="0">
                <a:latin typeface="Times New Roman" pitchFamily="18" charset="0"/>
                <a:cs typeface="Times New Roman" pitchFamily="18" charset="0"/>
              </a:rPr>
              <a:t>the Continental Army regain Augusta from British in June 1781; 11 battles or skirmishes fought in Georgia during the </a:t>
            </a:r>
            <a:r>
              <a:rPr lang="en-US" dirty="0" smtClean="0">
                <a:latin typeface="Times New Roman" pitchFamily="18" charset="0"/>
                <a:cs typeface="Times New Roman" pitchFamily="18" charset="0"/>
              </a:rPr>
              <a:t>war.</a:t>
            </a:r>
            <a:endParaRPr lang="en-US" dirty="0">
              <a:latin typeface="Times New Roman" pitchFamily="18" charset="0"/>
              <a:cs typeface="Times New Roman" pitchFamily="18" charset="0"/>
            </a:endParaRPr>
          </a:p>
          <a:p>
            <a:pPr>
              <a:lnSpc>
                <a:spcPct val="90000"/>
              </a:lnSpc>
            </a:pPr>
            <a:r>
              <a:rPr lang="en-US" dirty="0" smtClean="0">
                <a:latin typeface="Times New Roman" pitchFamily="18" charset="0"/>
                <a:cs typeface="Times New Roman" pitchFamily="18" charset="0"/>
              </a:rPr>
              <a:t>General George </a:t>
            </a:r>
            <a:r>
              <a:rPr lang="en-US" dirty="0">
                <a:latin typeface="Times New Roman" pitchFamily="18" charset="0"/>
                <a:cs typeface="Times New Roman" pitchFamily="18" charset="0"/>
              </a:rPr>
              <a:t>Washington, with French help, force British surrender at Yorktown, Virginia in October </a:t>
            </a:r>
            <a:r>
              <a:rPr lang="en-US" dirty="0" smtClean="0">
                <a:latin typeface="Times New Roman" pitchFamily="18" charset="0"/>
                <a:cs typeface="Times New Roman" pitchFamily="18" charset="0"/>
              </a:rPr>
              <a:t>1781.</a:t>
            </a:r>
            <a:endParaRPr lang="en-US" dirty="0">
              <a:latin typeface="Times New Roman" pitchFamily="18" charset="0"/>
              <a:cs typeface="Times New Roman" pitchFamily="18" charset="0"/>
            </a:endParaRPr>
          </a:p>
          <a:p>
            <a:pPr>
              <a:lnSpc>
                <a:spcPct val="90000"/>
              </a:lnSpc>
            </a:pPr>
            <a:r>
              <a:rPr lang="en-US" dirty="0">
                <a:latin typeface="Times New Roman" pitchFamily="18" charset="0"/>
                <a:cs typeface="Times New Roman" pitchFamily="18" charset="0"/>
              </a:rPr>
              <a:t>British leave Savannah in the spring of </a:t>
            </a:r>
            <a:r>
              <a:rPr lang="en-US" dirty="0" smtClean="0">
                <a:latin typeface="Times New Roman" pitchFamily="18" charset="0"/>
                <a:cs typeface="Times New Roman" pitchFamily="18" charset="0"/>
              </a:rPr>
              <a:t>1782.</a:t>
            </a:r>
            <a:endParaRPr lang="en-US" dirty="0">
              <a:latin typeface="Times New Roman" pitchFamily="18" charset="0"/>
              <a:cs typeface="Times New Roman" pitchFamily="18" charset="0"/>
            </a:endParaRPr>
          </a:p>
          <a:p>
            <a:pPr>
              <a:lnSpc>
                <a:spcPct val="90000"/>
              </a:lnSpc>
            </a:pPr>
            <a:r>
              <a:rPr lang="en-US" dirty="0">
                <a:latin typeface="Times New Roman" pitchFamily="18" charset="0"/>
                <a:cs typeface="Times New Roman" pitchFamily="18" charset="0"/>
              </a:rPr>
              <a:t>Treaty of Paris (September 1783) ends war; treaty is signed by United States, Great Britain, and </a:t>
            </a:r>
            <a:r>
              <a:rPr lang="en-US" dirty="0" smtClean="0">
                <a:latin typeface="Times New Roman" pitchFamily="18" charset="0"/>
                <a:cs typeface="Times New Roman" pitchFamily="18" charset="0"/>
              </a:rPr>
              <a:t>France.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 calcmode="lin" valueType="num">
                                      <p:cBhvr additive="base">
                                        <p:cTn id="7" dur="500" fill="hold"/>
                                        <p:tgtEl>
                                          <p:spTgt spid="706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06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0659">
                                            <p:txEl>
                                              <p:pRg st="1" end="1"/>
                                            </p:txEl>
                                          </p:spTgt>
                                        </p:tgtEl>
                                        <p:attrNameLst>
                                          <p:attrName>style.visibility</p:attrName>
                                        </p:attrNameLst>
                                      </p:cBhvr>
                                      <p:to>
                                        <p:strVal val="visible"/>
                                      </p:to>
                                    </p:set>
                                    <p:anim calcmode="lin" valueType="num">
                                      <p:cBhvr additive="base">
                                        <p:cTn id="13" dur="500" fill="hold"/>
                                        <p:tgtEl>
                                          <p:spTgt spid="7065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06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70659">
                                            <p:txEl>
                                              <p:pRg st="2" end="2"/>
                                            </p:txEl>
                                          </p:spTgt>
                                        </p:tgtEl>
                                        <p:attrNameLst>
                                          <p:attrName>style.visibility</p:attrName>
                                        </p:attrNameLst>
                                      </p:cBhvr>
                                      <p:to>
                                        <p:strVal val="visible"/>
                                      </p:to>
                                    </p:set>
                                    <p:anim calcmode="lin" valueType="num">
                                      <p:cBhvr additive="base">
                                        <p:cTn id="19" dur="500" fill="hold"/>
                                        <p:tgtEl>
                                          <p:spTgt spid="7065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06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70659">
                                            <p:txEl>
                                              <p:pRg st="3" end="3"/>
                                            </p:txEl>
                                          </p:spTgt>
                                        </p:tgtEl>
                                        <p:attrNameLst>
                                          <p:attrName>style.visibility</p:attrName>
                                        </p:attrNameLst>
                                      </p:cBhvr>
                                      <p:to>
                                        <p:strVal val="visible"/>
                                      </p:to>
                                    </p:set>
                                    <p:anim calcmode="lin" valueType="num">
                                      <p:cBhvr additive="base">
                                        <p:cTn id="25" dur="500" fill="hold"/>
                                        <p:tgtEl>
                                          <p:spTgt spid="7065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065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ritter.tea.state.tx.us/student.assessment/resources/online/2006/grade10/ss/images/49graphicaa.gif"/>
          <p:cNvPicPr>
            <a:picLocks noChangeAspect="1" noChangeArrowheads="1"/>
          </p:cNvPicPr>
          <p:nvPr/>
        </p:nvPicPr>
        <p:blipFill>
          <a:blip r:embed="rId2" cstate="print"/>
          <a:srcRect/>
          <a:stretch>
            <a:fillRect/>
          </a:stretch>
        </p:blipFill>
        <p:spPr bwMode="auto">
          <a:xfrm>
            <a:off x="685800" y="914400"/>
            <a:ext cx="7633317" cy="51054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effectLst>
                  <a:outerShdw blurRad="38100" dist="38100" dir="2700000" algn="tl">
                    <a:srgbClr val="C0C0C0"/>
                  </a:outerShdw>
                </a:effectLst>
                <a:latin typeface="Britannic Bold" pitchFamily="34" charset="0"/>
              </a:rPr>
              <a:t>Second Continental Congress</a:t>
            </a:r>
            <a:endParaRPr lang="en-US" u="sng" dirty="0">
              <a:latin typeface="Britannic Bold" pitchFamily="34" charset="0"/>
            </a:endParaRPr>
          </a:p>
        </p:txBody>
      </p:sp>
      <p:sp>
        <p:nvSpPr>
          <p:cNvPr id="3" name="Content Placeholder 2"/>
          <p:cNvSpPr>
            <a:spLocks noGrp="1"/>
          </p:cNvSpPr>
          <p:nvPr>
            <p:ph idx="1"/>
          </p:nvPr>
        </p:nvSpPr>
        <p:spPr>
          <a:xfrm>
            <a:off x="0" y="1219200"/>
            <a:ext cx="9144000" cy="5638800"/>
          </a:xfrm>
        </p:spPr>
        <p:txBody>
          <a:bodyPr>
            <a:normAutofit lnSpcReduction="10000"/>
          </a:bodyPr>
          <a:lstStyle/>
          <a:p>
            <a:r>
              <a:rPr lang="en-US" dirty="0" smtClean="0">
                <a:latin typeface="Arial" pitchFamily="34" charset="0"/>
                <a:cs typeface="Arial" pitchFamily="34" charset="0"/>
              </a:rPr>
              <a:t>Representatives from the colonies met in Philadelphia after Lexington and Concord battles.  </a:t>
            </a:r>
          </a:p>
          <a:p>
            <a:pPr lvl="1"/>
            <a:r>
              <a:rPr lang="en-US" dirty="0" smtClean="0">
                <a:latin typeface="Arial" pitchFamily="34" charset="0"/>
                <a:cs typeface="Arial" pitchFamily="34" charset="0"/>
              </a:rPr>
              <a:t>Battles of Lexington and Concord marked the start of the war. </a:t>
            </a:r>
          </a:p>
          <a:p>
            <a:r>
              <a:rPr lang="en-US" dirty="0" smtClean="0">
                <a:latin typeface="Arial" pitchFamily="34" charset="0"/>
                <a:cs typeface="Arial" pitchFamily="34" charset="0"/>
              </a:rPr>
              <a:t>They drafted petition for King George III, asking for end of unfriendly steps against the colonies (taxes, unfair treatment).</a:t>
            </a:r>
          </a:p>
          <a:p>
            <a:r>
              <a:rPr lang="en-US" dirty="0" smtClean="0">
                <a:latin typeface="Arial" pitchFamily="34" charset="0"/>
                <a:cs typeface="Arial" pitchFamily="34" charset="0"/>
              </a:rPr>
              <a:t>George III refused to accept the petition.</a:t>
            </a:r>
          </a:p>
          <a:p>
            <a:r>
              <a:rPr lang="en-US" dirty="0" smtClean="0">
                <a:latin typeface="Arial" pitchFamily="34" charset="0"/>
                <a:cs typeface="Arial" pitchFamily="34" charset="0"/>
              </a:rPr>
              <a:t>The Congress authorized Continental Army.</a:t>
            </a:r>
          </a:p>
          <a:p>
            <a:r>
              <a:rPr lang="en-US" dirty="0" smtClean="0">
                <a:latin typeface="Arial" pitchFamily="34" charset="0"/>
                <a:cs typeface="Arial" pitchFamily="34" charset="0"/>
              </a:rPr>
              <a:t>Georgia’s Lyman Hall arrived in May 1775.</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04800" y="381000"/>
            <a:ext cx="8534400" cy="1371600"/>
          </a:xfrm>
        </p:spPr>
        <p:txBody>
          <a:bodyPr>
            <a:noAutofit/>
          </a:bodyPr>
          <a:lstStyle/>
          <a:p>
            <a:r>
              <a:rPr lang="en-US" sz="4800" dirty="0">
                <a:latin typeface="Britannic Bold" pitchFamily="34" charset="0"/>
              </a:rPr>
              <a:t>Conflict at Lexington and Concord</a:t>
            </a:r>
          </a:p>
        </p:txBody>
      </p:sp>
      <p:grpSp>
        <p:nvGrpSpPr>
          <p:cNvPr id="2" name="Group 13"/>
          <p:cNvGrpSpPr>
            <a:grpSpLocks/>
          </p:cNvGrpSpPr>
          <p:nvPr/>
        </p:nvGrpSpPr>
        <p:grpSpPr bwMode="auto">
          <a:xfrm>
            <a:off x="304800" y="1676400"/>
            <a:ext cx="8534400" cy="3933825"/>
            <a:chOff x="192" y="1056"/>
            <a:chExt cx="5376" cy="2478"/>
          </a:xfrm>
        </p:grpSpPr>
        <p:sp>
          <p:nvSpPr>
            <p:cNvPr id="40965" name="Text Box 5"/>
            <p:cNvSpPr txBox="1">
              <a:spLocks noChangeArrowheads="1"/>
            </p:cNvSpPr>
            <p:nvPr/>
          </p:nvSpPr>
          <p:spPr bwMode="auto">
            <a:xfrm>
              <a:off x="2832" y="1056"/>
              <a:ext cx="2736" cy="1035"/>
            </a:xfrm>
            <a:prstGeom prst="rect">
              <a:avLst/>
            </a:prstGeom>
            <a:noFill/>
            <a:ln w="9525">
              <a:noFill/>
              <a:miter lim="800000"/>
              <a:headEnd/>
              <a:tailEnd/>
            </a:ln>
            <a:effectLst/>
          </p:spPr>
          <p:txBody>
            <a:bodyPr>
              <a:spAutoFit/>
            </a:bodyPr>
            <a:lstStyle/>
            <a:p>
              <a:pPr algn="l">
                <a:lnSpc>
                  <a:spcPct val="90000"/>
                </a:lnSpc>
                <a:spcBef>
                  <a:spcPct val="20000"/>
                </a:spcBef>
                <a:buFontTx/>
                <a:buChar char="•"/>
              </a:pPr>
              <a:r>
                <a:rPr lang="en-US" sz="2800" dirty="0" smtClean="0">
                  <a:latin typeface="Arial" pitchFamily="34" charset="0"/>
                  <a:cs typeface="Arial" pitchFamily="34" charset="0"/>
                </a:rPr>
                <a:t> British </a:t>
              </a:r>
              <a:r>
                <a:rPr lang="en-US" sz="2800" dirty="0">
                  <a:latin typeface="Arial" pitchFamily="34" charset="0"/>
                  <a:cs typeface="Arial" pitchFamily="34" charset="0"/>
                </a:rPr>
                <a:t>General Gage learns of hidden weapons in </a:t>
              </a:r>
              <a:r>
                <a:rPr lang="en-US" sz="2800" dirty="0" smtClean="0">
                  <a:latin typeface="Arial" pitchFamily="34" charset="0"/>
                  <a:cs typeface="Arial" pitchFamily="34" charset="0"/>
                </a:rPr>
                <a:t>Concord. Marched through Lexington.</a:t>
              </a:r>
              <a:endParaRPr lang="en-US" dirty="0">
                <a:latin typeface="Arial" pitchFamily="34" charset="0"/>
                <a:cs typeface="Arial" pitchFamily="34" charset="0"/>
              </a:endParaRPr>
            </a:p>
          </p:txBody>
        </p:sp>
        <p:pic>
          <p:nvPicPr>
            <p:cNvPr id="40970" name="Picture 10" descr="F:\lexington concord map.gif"/>
            <p:cNvPicPr>
              <a:picLocks noChangeAspect="1" noChangeArrowheads="1"/>
            </p:cNvPicPr>
            <p:nvPr/>
          </p:nvPicPr>
          <p:blipFill>
            <a:blip r:embed="rId2" cstate="print"/>
            <a:srcRect/>
            <a:stretch>
              <a:fillRect/>
            </a:stretch>
          </p:blipFill>
          <p:spPr bwMode="auto">
            <a:xfrm>
              <a:off x="192" y="1392"/>
              <a:ext cx="2544" cy="2142"/>
            </a:xfrm>
            <a:prstGeom prst="rect">
              <a:avLst/>
            </a:prstGeom>
            <a:noFill/>
            <a:ln/>
            <a:effectLst/>
          </p:spPr>
        </p:pic>
      </p:grpSp>
      <p:grpSp>
        <p:nvGrpSpPr>
          <p:cNvPr id="3" name="Group 14"/>
          <p:cNvGrpSpPr>
            <a:grpSpLocks/>
          </p:cNvGrpSpPr>
          <p:nvPr/>
        </p:nvGrpSpPr>
        <p:grpSpPr bwMode="auto">
          <a:xfrm>
            <a:off x="304800" y="1981200"/>
            <a:ext cx="8534400" cy="4191000"/>
            <a:chOff x="192" y="1248"/>
            <a:chExt cx="5376" cy="2640"/>
          </a:xfrm>
        </p:grpSpPr>
        <p:sp>
          <p:nvSpPr>
            <p:cNvPr id="40966" name="Text Box 6"/>
            <p:cNvSpPr txBox="1">
              <a:spLocks noChangeArrowheads="1"/>
            </p:cNvSpPr>
            <p:nvPr/>
          </p:nvSpPr>
          <p:spPr bwMode="auto">
            <a:xfrm>
              <a:off x="2976" y="1968"/>
              <a:ext cx="2592" cy="1066"/>
            </a:xfrm>
            <a:prstGeom prst="rect">
              <a:avLst/>
            </a:prstGeom>
            <a:noFill/>
            <a:ln w="9525">
              <a:noFill/>
              <a:miter lim="800000"/>
              <a:headEnd/>
              <a:tailEnd/>
            </a:ln>
            <a:effectLst/>
          </p:spPr>
          <p:txBody>
            <a:bodyPr>
              <a:spAutoFit/>
            </a:bodyPr>
            <a:lstStyle/>
            <a:p>
              <a:pPr algn="l">
                <a:spcBef>
                  <a:spcPct val="20000"/>
                </a:spcBef>
                <a:buFontTx/>
                <a:buChar char="•"/>
              </a:pPr>
              <a:r>
                <a:rPr lang="en-US" sz="2600" dirty="0">
                  <a:latin typeface="Arial" pitchFamily="34" charset="0"/>
                  <a:cs typeface="Arial" pitchFamily="34" charset="0"/>
                </a:rPr>
                <a:t>Two lanterns hung in church tower to warn the British coming by “sea” (Charles River</a:t>
              </a:r>
              <a:r>
                <a:rPr lang="en-US" sz="2600" dirty="0" smtClean="0">
                  <a:latin typeface="Arial" pitchFamily="34" charset="0"/>
                  <a:cs typeface="Arial" pitchFamily="34" charset="0"/>
                </a:rPr>
                <a:t>).</a:t>
              </a:r>
              <a:endParaRPr lang="en-US" sz="2600" dirty="0">
                <a:latin typeface="Arial" pitchFamily="34" charset="0"/>
                <a:cs typeface="Arial" pitchFamily="34" charset="0"/>
              </a:endParaRPr>
            </a:p>
          </p:txBody>
        </p:sp>
        <p:pic>
          <p:nvPicPr>
            <p:cNvPr id="40972" name="Picture 12" descr="F:\Julie P\church.jpg"/>
            <p:cNvPicPr>
              <a:picLocks noChangeAspect="1" noChangeArrowheads="1"/>
            </p:cNvPicPr>
            <p:nvPr/>
          </p:nvPicPr>
          <p:blipFill>
            <a:blip r:embed="rId3" cstate="print"/>
            <a:srcRect t="11290" r="9435"/>
            <a:stretch>
              <a:fillRect/>
            </a:stretch>
          </p:blipFill>
          <p:spPr bwMode="auto">
            <a:xfrm>
              <a:off x="192" y="1248"/>
              <a:ext cx="2544" cy="2640"/>
            </a:xfrm>
            <a:prstGeom prst="rect">
              <a:avLst/>
            </a:prstGeom>
            <a:noFill/>
          </p:spPr>
        </p:pic>
      </p:grpSp>
      <p:grpSp>
        <p:nvGrpSpPr>
          <p:cNvPr id="4" name="Group 16"/>
          <p:cNvGrpSpPr>
            <a:grpSpLocks/>
          </p:cNvGrpSpPr>
          <p:nvPr/>
        </p:nvGrpSpPr>
        <p:grpSpPr bwMode="auto">
          <a:xfrm>
            <a:off x="0" y="1828800"/>
            <a:ext cx="9144000" cy="5634038"/>
            <a:chOff x="48" y="1152"/>
            <a:chExt cx="5760" cy="3549"/>
          </a:xfrm>
        </p:grpSpPr>
        <p:sp>
          <p:nvSpPr>
            <p:cNvPr id="40968" name="Text Box 8"/>
            <p:cNvSpPr txBox="1">
              <a:spLocks noChangeArrowheads="1"/>
            </p:cNvSpPr>
            <p:nvPr/>
          </p:nvSpPr>
          <p:spPr bwMode="auto">
            <a:xfrm>
              <a:off x="2976" y="3072"/>
              <a:ext cx="2832" cy="1629"/>
            </a:xfrm>
            <a:prstGeom prst="rect">
              <a:avLst/>
            </a:prstGeom>
            <a:noFill/>
            <a:ln w="9525">
              <a:noFill/>
              <a:miter lim="800000"/>
              <a:headEnd/>
              <a:tailEnd/>
            </a:ln>
            <a:effectLst/>
          </p:spPr>
          <p:txBody>
            <a:bodyPr>
              <a:spAutoFit/>
            </a:bodyPr>
            <a:lstStyle/>
            <a:p>
              <a:pPr algn="l">
                <a:spcBef>
                  <a:spcPct val="20000"/>
                </a:spcBef>
                <a:buFontTx/>
                <a:buChar char="•"/>
              </a:pPr>
              <a:r>
                <a:rPr lang="en-US" sz="2400" dirty="0" smtClean="0">
                  <a:latin typeface="Arial" pitchFamily="34" charset="0"/>
                  <a:cs typeface="Arial" pitchFamily="34" charset="0"/>
                </a:rPr>
                <a:t> Paul </a:t>
              </a:r>
              <a:r>
                <a:rPr lang="en-US" sz="2400" dirty="0">
                  <a:latin typeface="Arial" pitchFamily="34" charset="0"/>
                  <a:cs typeface="Arial" pitchFamily="34" charset="0"/>
                </a:rPr>
                <a:t>Revere </a:t>
              </a:r>
              <a:r>
                <a:rPr lang="en-US" sz="2400" dirty="0" smtClean="0">
                  <a:latin typeface="Arial" pitchFamily="34" charset="0"/>
                  <a:cs typeface="Arial" pitchFamily="34" charset="0"/>
                </a:rPr>
                <a:t>make his famous </a:t>
              </a:r>
              <a:r>
                <a:rPr lang="en-US" sz="2400" dirty="0">
                  <a:latin typeface="Arial" pitchFamily="34" charset="0"/>
                  <a:cs typeface="Arial" pitchFamily="34" charset="0"/>
                </a:rPr>
                <a:t>midnight ride to warn </a:t>
              </a:r>
              <a:r>
                <a:rPr lang="en-US" sz="2400" dirty="0" smtClean="0">
                  <a:latin typeface="Arial" pitchFamily="34" charset="0"/>
                  <a:cs typeface="Arial" pitchFamily="34" charset="0"/>
                </a:rPr>
                <a:t>countrymen </a:t>
              </a:r>
              <a:r>
                <a:rPr lang="en-US" sz="2400" dirty="0">
                  <a:latin typeface="Arial" pitchFamily="34" charset="0"/>
                  <a:cs typeface="Arial" pitchFamily="34" charset="0"/>
                </a:rPr>
                <a:t>of approaching British </a:t>
              </a:r>
              <a:r>
                <a:rPr lang="en-US" sz="2400" dirty="0" smtClean="0">
                  <a:latin typeface="Arial" pitchFamily="34" charset="0"/>
                  <a:cs typeface="Arial" pitchFamily="34" charset="0"/>
                </a:rPr>
                <a:t>soldiers – “The British are coming!”</a:t>
              </a:r>
              <a:endParaRPr lang="en-US" sz="2400" dirty="0">
                <a:latin typeface="Arial" pitchFamily="34" charset="0"/>
                <a:cs typeface="Arial" pitchFamily="34" charset="0"/>
              </a:endParaRPr>
            </a:p>
            <a:p>
              <a:pPr>
                <a:spcBef>
                  <a:spcPct val="50000"/>
                </a:spcBef>
                <a:buFontTx/>
                <a:buChar char="•"/>
              </a:pPr>
              <a:endParaRPr lang="en-US" sz="2800" dirty="0"/>
            </a:p>
          </p:txBody>
        </p:sp>
        <p:pic>
          <p:nvPicPr>
            <p:cNvPr id="40975" name="Picture 15" descr="F:\Reveres ride color picture nice.gif"/>
            <p:cNvPicPr>
              <a:picLocks noChangeAspect="1" noChangeArrowheads="1"/>
            </p:cNvPicPr>
            <p:nvPr/>
          </p:nvPicPr>
          <p:blipFill>
            <a:blip r:embed="rId4" cstate="print"/>
            <a:srcRect/>
            <a:stretch>
              <a:fillRect/>
            </a:stretch>
          </p:blipFill>
          <p:spPr bwMode="auto">
            <a:xfrm>
              <a:off x="48" y="1152"/>
              <a:ext cx="2640" cy="2640"/>
            </a:xfrm>
            <a:prstGeom prst="rect">
              <a:avLst/>
            </a:prstGeom>
            <a:noFill/>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Autofit/>
          </a:bodyPr>
          <a:lstStyle/>
          <a:p>
            <a:r>
              <a:rPr lang="en-US" sz="4800" dirty="0">
                <a:latin typeface="Britannic Bold" pitchFamily="34" charset="0"/>
              </a:rPr>
              <a:t>Conflict at Lexington and Concord</a:t>
            </a:r>
          </a:p>
        </p:txBody>
      </p:sp>
      <p:sp>
        <p:nvSpPr>
          <p:cNvPr id="12" name="Content Placeholder 11"/>
          <p:cNvSpPr>
            <a:spLocks noGrp="1"/>
          </p:cNvSpPr>
          <p:nvPr>
            <p:ph idx="1"/>
          </p:nvPr>
        </p:nvSpPr>
        <p:spPr/>
        <p:txBody>
          <a:bodyPr/>
          <a:lstStyle/>
          <a:p>
            <a:r>
              <a:rPr lang="en-US" dirty="0" smtClean="0">
                <a:latin typeface="Arial" pitchFamily="34" charset="0"/>
                <a:cs typeface="Arial" pitchFamily="34" charset="0"/>
              </a:rPr>
              <a:t>No one knows who fired the first shot, but it was known as “The shot heard around the world!”</a:t>
            </a:r>
          </a:p>
          <a:p>
            <a:r>
              <a:rPr lang="en-US" dirty="0" smtClean="0">
                <a:latin typeface="Arial" pitchFamily="34" charset="0"/>
                <a:cs typeface="Arial" pitchFamily="34" charset="0"/>
              </a:rPr>
              <a:t>The Americans, known as minutemen, beat the British and now had confidence that they could beat the British.</a:t>
            </a:r>
          </a:p>
          <a:p>
            <a:r>
              <a:rPr lang="en-US" dirty="0" smtClean="0">
                <a:latin typeface="Arial" pitchFamily="34" charset="0"/>
                <a:cs typeface="Arial" pitchFamily="34" charset="0"/>
              </a:rPr>
              <a:t>Battles occurred on April 19, 1775.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www.anashistorychannel.com/Lexington%20and%20Concord.jpg"/>
          <p:cNvPicPr>
            <a:picLocks noChangeAspect="1" noChangeArrowheads="1"/>
          </p:cNvPicPr>
          <p:nvPr/>
        </p:nvPicPr>
        <p:blipFill>
          <a:blip r:embed="rId2" cstate="print"/>
          <a:srcRect/>
          <a:stretch>
            <a:fillRect/>
          </a:stretch>
        </p:blipFill>
        <p:spPr bwMode="auto">
          <a:xfrm>
            <a:off x="304800" y="685800"/>
            <a:ext cx="8605418" cy="44196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Battle of Lexington and Concord 1775"/>
          <p:cNvPicPr>
            <a:picLocks noChangeAspect="1" noChangeArrowheads="1"/>
          </p:cNvPicPr>
          <p:nvPr/>
        </p:nvPicPr>
        <p:blipFill>
          <a:blip r:embed="rId2" cstate="print"/>
          <a:srcRect/>
          <a:stretch>
            <a:fillRect/>
          </a:stretch>
        </p:blipFill>
        <p:spPr bwMode="auto">
          <a:xfrm>
            <a:off x="457200" y="533400"/>
            <a:ext cx="8470632" cy="54864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Britannic Bold" pitchFamily="34" charset="0"/>
              </a:rPr>
              <a:t>Declaration of Independence</a:t>
            </a:r>
            <a:endParaRPr lang="en-US" dirty="0">
              <a:latin typeface="Britannic Bold" pitchFamily="34" charset="0"/>
            </a:endParaRPr>
          </a:p>
        </p:txBody>
      </p:sp>
      <p:pic>
        <p:nvPicPr>
          <p:cNvPr id="16386" name="Picture 2" descr="http://www.founding.com/repository/imgLib/20071018_declaration.jpg"/>
          <p:cNvPicPr>
            <a:picLocks noChangeAspect="1" noChangeArrowheads="1"/>
          </p:cNvPicPr>
          <p:nvPr/>
        </p:nvPicPr>
        <p:blipFill>
          <a:blip r:embed="rId2" cstate="print"/>
          <a:srcRect/>
          <a:stretch>
            <a:fillRect/>
          </a:stretch>
        </p:blipFill>
        <p:spPr bwMode="auto">
          <a:xfrm>
            <a:off x="4562476" y="1295401"/>
            <a:ext cx="4460320" cy="5257799"/>
          </a:xfrm>
          <a:prstGeom prst="rect">
            <a:avLst/>
          </a:prstGeom>
          <a:noFill/>
        </p:spPr>
      </p:pic>
      <p:sp>
        <p:nvSpPr>
          <p:cNvPr id="11" name="Rectangle 2"/>
          <p:cNvSpPr txBox="1">
            <a:spLocks noChangeArrowheads="1"/>
          </p:cNvSpPr>
          <p:nvPr/>
        </p:nvSpPr>
        <p:spPr>
          <a:xfrm>
            <a:off x="-609600" y="3352800"/>
            <a:ext cx="5181601" cy="8382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smtClean="0">
                <a:ln>
                  <a:noFill/>
                </a:ln>
                <a:solidFill>
                  <a:schemeClr val="accent1">
                    <a:lumMod val="75000"/>
                  </a:schemeClr>
                </a:solidFill>
                <a:effectLst/>
                <a:uLnTx/>
                <a:uFillTx/>
                <a:latin typeface="Orator" pitchFamily="49" charset="0"/>
                <a:ea typeface="+mj-ea"/>
                <a:cs typeface="+mj-cs"/>
              </a:rPr>
              <a:t>	</a:t>
            </a:r>
            <a:r>
              <a:rPr kumimoji="0" lang="en-US" sz="6200" b="1" i="0" u="none" strike="noStrike" kern="1200" cap="none" spc="0" normalizeH="0" baseline="0" noProof="0" dirty="0" smtClean="0">
                <a:ln>
                  <a:noFill/>
                </a:ln>
                <a:solidFill>
                  <a:schemeClr val="accent1">
                    <a:lumMod val="75000"/>
                  </a:schemeClr>
                </a:solidFill>
                <a:effectLst/>
                <a:uLnTx/>
                <a:uFillTx/>
                <a:latin typeface="AmericanTypewriter Cn" pitchFamily="18" charset="0"/>
                <a:ea typeface="+mj-ea"/>
                <a:cs typeface="+mj-cs"/>
              </a:rPr>
              <a:t>independence: (</a:t>
            </a:r>
            <a:r>
              <a:rPr kumimoji="0" lang="en-US" sz="6200" b="1" i="1" u="none" strike="noStrike" kern="1200" cap="none" spc="0" normalizeH="0" baseline="0" noProof="0" dirty="0" smtClean="0">
                <a:ln>
                  <a:noFill/>
                </a:ln>
                <a:solidFill>
                  <a:schemeClr val="accent1">
                    <a:lumMod val="75000"/>
                  </a:schemeClr>
                </a:solidFill>
                <a:effectLst/>
                <a:uLnTx/>
                <a:uFillTx/>
                <a:latin typeface="AmericanTypewriter Cn" pitchFamily="18" charset="0"/>
                <a:ea typeface="+mj-ea"/>
                <a:cs typeface="+mj-cs"/>
              </a:rPr>
              <a:t>n)</a:t>
            </a:r>
            <a:endParaRPr kumimoji="0" lang="en-US" sz="6200" b="1" i="0" u="none" strike="noStrike" kern="1200" cap="none" spc="0" normalizeH="0" baseline="0" noProof="0" dirty="0" smtClean="0">
              <a:ln>
                <a:noFill/>
              </a:ln>
              <a:solidFill>
                <a:schemeClr val="accent1">
                  <a:lumMod val="75000"/>
                </a:schemeClr>
              </a:solidFill>
              <a:effectLst/>
              <a:uLnTx/>
              <a:uFillTx/>
              <a:latin typeface="Orator" pitchFamily="49" charset="0"/>
              <a:ea typeface="+mj-ea"/>
              <a:cs typeface="+mj-cs"/>
            </a:endParaRPr>
          </a:p>
        </p:txBody>
      </p:sp>
      <p:sp>
        <p:nvSpPr>
          <p:cNvPr id="12" name="Rectangle 3"/>
          <p:cNvSpPr txBox="1">
            <a:spLocks noChangeArrowheads="1"/>
          </p:cNvSpPr>
          <p:nvPr/>
        </p:nvSpPr>
        <p:spPr>
          <a:xfrm>
            <a:off x="0" y="4419600"/>
            <a:ext cx="4647156" cy="942150"/>
          </a:xfrm>
          <a:prstGeom prst="rect">
            <a:avLst/>
          </a:prstGeom>
        </p:spPr>
        <p:txBody>
          <a:bodyPr vert="horz" lIns="91440" tIns="45720" rIns="91440" bIns="45720" rtlCol="0">
            <a:normAutofit fontScale="85000" lnSpcReduction="2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en-US" sz="4000" dirty="0">
                <a:latin typeface="AmericanTypewriter Cn" pitchFamily="18" charset="0"/>
              </a:rPr>
              <a:t>T</a:t>
            </a:r>
            <a:r>
              <a:rPr kumimoji="0" lang="en-US" sz="4000" b="0" i="0" u="none" strike="noStrike" kern="1200" cap="none" spc="0" normalizeH="0" baseline="0" noProof="0" dirty="0" smtClean="0">
                <a:ln>
                  <a:noFill/>
                </a:ln>
                <a:solidFill>
                  <a:schemeClr val="tx1"/>
                </a:solidFill>
                <a:effectLst/>
                <a:uLnTx/>
                <a:uFillTx/>
                <a:latin typeface="AmericanTypewriter Cn" pitchFamily="18" charset="0"/>
                <a:ea typeface="+mn-ea"/>
                <a:cs typeface="+mn-cs"/>
              </a:rPr>
              <a:t>he freedom to govern on one’s self.</a:t>
            </a:r>
          </a:p>
        </p:txBody>
      </p:sp>
      <p:sp>
        <p:nvSpPr>
          <p:cNvPr id="13" name="Text Box 5"/>
          <p:cNvSpPr txBox="1">
            <a:spLocks noChangeArrowheads="1"/>
          </p:cNvSpPr>
          <p:nvPr/>
        </p:nvSpPr>
        <p:spPr bwMode="auto">
          <a:xfrm>
            <a:off x="0" y="1295400"/>
            <a:ext cx="4572000" cy="830997"/>
          </a:xfrm>
          <a:prstGeom prst="rect">
            <a:avLst/>
          </a:prstGeom>
          <a:noFill/>
          <a:ln w="9525">
            <a:noFill/>
            <a:miter lim="800000"/>
            <a:headEnd/>
            <a:tailEnd/>
          </a:ln>
          <a:effectLst/>
        </p:spPr>
        <p:txBody>
          <a:bodyPr wrap="square">
            <a:spAutoFit/>
          </a:bodyPr>
          <a:lstStyle/>
          <a:p>
            <a:pPr algn="ctr">
              <a:spcBef>
                <a:spcPct val="50000"/>
              </a:spcBef>
            </a:pPr>
            <a:r>
              <a:rPr lang="en-US" sz="4800" b="1" dirty="0" smtClean="0">
                <a:solidFill>
                  <a:schemeClr val="tx2"/>
                </a:solidFill>
                <a:latin typeface="AmericanTypewriter Cn" pitchFamily="18" charset="0"/>
              </a:rPr>
              <a:t>declaration: </a:t>
            </a:r>
            <a:r>
              <a:rPr lang="en-US" sz="4800" b="1" dirty="0">
                <a:solidFill>
                  <a:schemeClr val="tx2"/>
                </a:solidFill>
                <a:latin typeface="AmericanTypewriter Cn" pitchFamily="18" charset="0"/>
              </a:rPr>
              <a:t>(</a:t>
            </a:r>
            <a:r>
              <a:rPr lang="en-US" sz="4800" b="1" i="1" dirty="0">
                <a:solidFill>
                  <a:schemeClr val="tx2"/>
                </a:solidFill>
                <a:latin typeface="AmericanTypewriter Cn" pitchFamily="18" charset="0"/>
              </a:rPr>
              <a:t>n)</a:t>
            </a:r>
            <a:endParaRPr lang="en-US" sz="4800" b="1" dirty="0">
              <a:solidFill>
                <a:schemeClr val="tx2"/>
              </a:solidFill>
              <a:latin typeface="AmericanTypewriter Cn" pitchFamily="18" charset="0"/>
            </a:endParaRPr>
          </a:p>
        </p:txBody>
      </p:sp>
      <p:sp>
        <p:nvSpPr>
          <p:cNvPr id="14" name="Text Box 6"/>
          <p:cNvSpPr txBox="1">
            <a:spLocks noChangeArrowheads="1"/>
          </p:cNvSpPr>
          <p:nvPr/>
        </p:nvSpPr>
        <p:spPr bwMode="auto">
          <a:xfrm>
            <a:off x="0" y="2209800"/>
            <a:ext cx="4648200" cy="707886"/>
          </a:xfrm>
          <a:prstGeom prst="rect">
            <a:avLst/>
          </a:prstGeom>
          <a:noFill/>
          <a:ln w="9525">
            <a:noFill/>
            <a:miter lim="800000"/>
            <a:headEnd/>
            <a:tailEnd/>
          </a:ln>
          <a:effectLst/>
        </p:spPr>
        <p:txBody>
          <a:bodyPr wrap="square">
            <a:spAutoFit/>
          </a:bodyPr>
          <a:lstStyle/>
          <a:p>
            <a:pPr algn="ctr">
              <a:spcBef>
                <a:spcPct val="50000"/>
              </a:spcBef>
            </a:pPr>
            <a:r>
              <a:rPr lang="en-US" sz="4000" dirty="0">
                <a:latin typeface="AmericanTypewriter Cn" pitchFamily="18" charset="0"/>
              </a:rPr>
              <a:t>an official </a:t>
            </a:r>
            <a:r>
              <a:rPr lang="en-US" sz="4000" dirty="0" smtClean="0">
                <a:latin typeface="AmericanTypewriter Cn" pitchFamily="18" charset="0"/>
              </a:rPr>
              <a:t>statement</a:t>
            </a:r>
            <a:endParaRPr lang="en-US" sz="4000" dirty="0">
              <a:latin typeface="AmericanTypewriter C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3"/>
                                        </p:tgtEl>
                                        <p:attrNameLst>
                                          <p:attrName>style.visibility</p:attrName>
                                        </p:attrNameLst>
                                      </p:cBhvr>
                                      <p:to>
                                        <p:strVal val="visible"/>
                                      </p:to>
                                    </p:set>
                                  </p:childTnLst>
                                </p:cTn>
                              </p:par>
                            </p:childTnLst>
                          </p:cTn>
                        </p:par>
                        <p:par>
                          <p:cTn id="7" fill="hold">
                            <p:stCondLst>
                              <p:cond delay="500"/>
                            </p:stCondLst>
                            <p:childTnLst>
                              <p:par>
                                <p:cTn id="8" presetID="7" presetClass="entr" presetSubtype="4" fill="hold" grpId="0" nodeType="afterEffect">
                                  <p:stCondLst>
                                    <p:cond delay="0"/>
                                  </p:stCondLst>
                                  <p:childTnLst>
                                    <p:set>
                                      <p:cBhvr>
                                        <p:cTn id="9" dur="1" fill="hold">
                                          <p:stCondLst>
                                            <p:cond delay="0"/>
                                          </p:stCondLst>
                                        </p:cTn>
                                        <p:tgtEl>
                                          <p:spTgt spid="14"/>
                                        </p:tgtEl>
                                        <p:attrNameLst>
                                          <p:attrName>style.visibility</p:attrName>
                                        </p:attrNameLst>
                                      </p:cBhvr>
                                      <p:to>
                                        <p:strVal val="visible"/>
                                      </p:to>
                                    </p:set>
                                    <p:anim calcmode="lin" valueType="num">
                                      <p:cBhvr additive="base">
                                        <p:cTn id="10" dur="5000" fill="hold"/>
                                        <p:tgtEl>
                                          <p:spTgt spid="14"/>
                                        </p:tgtEl>
                                        <p:attrNameLst>
                                          <p:attrName>ppt_x</p:attrName>
                                        </p:attrNameLst>
                                      </p:cBhvr>
                                      <p:tavLst>
                                        <p:tav tm="0">
                                          <p:val>
                                            <p:strVal val="#ppt_x"/>
                                          </p:val>
                                        </p:tav>
                                        <p:tav tm="100000">
                                          <p:val>
                                            <p:strVal val="#ppt_x"/>
                                          </p:val>
                                        </p:tav>
                                      </p:tavLst>
                                    </p:anim>
                                    <p:anim calcmode="lin" valueType="num">
                                      <p:cBhvr additive="base">
                                        <p:cTn id="11" dur="5000" fill="hold"/>
                                        <p:tgtEl>
                                          <p:spTgt spid="14"/>
                                        </p:tgtEl>
                                        <p:attrNameLst>
                                          <p:attrName>ppt_y</p:attrName>
                                        </p:attrNameLst>
                                      </p:cBhvr>
                                      <p:tavLst>
                                        <p:tav tm="0">
                                          <p:val>
                                            <p:strVal val="1+#ppt_h/2"/>
                                          </p:val>
                                        </p:tav>
                                        <p:tav tm="100000">
                                          <p:val>
                                            <p:strVal val="#ppt_y"/>
                                          </p:val>
                                        </p:tav>
                                      </p:tavLst>
                                    </p:anim>
                                  </p:childTnLst>
                                </p:cTn>
                              </p:par>
                            </p:childTnLst>
                          </p:cTn>
                        </p:par>
                        <p:par>
                          <p:cTn id="12" fill="hold">
                            <p:stCondLst>
                              <p:cond delay="5500"/>
                            </p:stCondLst>
                            <p:childTnLst>
                              <p:par>
                                <p:cTn id="13" presetID="1" presetClass="entr" presetSubtype="0" fill="hold" grpId="0" nodeType="afterEffect">
                                  <p:stCondLst>
                                    <p:cond delay="0"/>
                                  </p:stCondLst>
                                  <p:childTnLst>
                                    <p:set>
                                      <p:cBhvr>
                                        <p:cTn id="14" dur="1" fill="hold">
                                          <p:stCondLst>
                                            <p:cond delay="499"/>
                                          </p:stCondLst>
                                        </p:cTn>
                                        <p:tgtEl>
                                          <p:spTgt spid="11"/>
                                        </p:tgtEl>
                                        <p:attrNameLst>
                                          <p:attrName>style.visibility</p:attrName>
                                        </p:attrNameLst>
                                      </p:cBhvr>
                                      <p:to>
                                        <p:strVal val="visible"/>
                                      </p:to>
                                    </p:set>
                                  </p:childTnLst>
                                </p:cTn>
                              </p:par>
                            </p:childTnLst>
                          </p:cTn>
                        </p:par>
                        <p:par>
                          <p:cTn id="15" fill="hold">
                            <p:stCondLst>
                              <p:cond delay="6000"/>
                            </p:stCondLst>
                            <p:childTnLst>
                              <p:par>
                                <p:cTn id="16" presetID="7" presetClass="entr" presetSubtype="4" fill="hold" grpId="0" nodeType="afterEffect">
                                  <p:stCondLst>
                                    <p:cond delay="0"/>
                                  </p:stCondLst>
                                  <p:childTnLst>
                                    <p:set>
                                      <p:cBhvr>
                                        <p:cTn id="17" dur="1" fill="hold">
                                          <p:stCondLst>
                                            <p:cond delay="0"/>
                                          </p:stCondLst>
                                        </p:cTn>
                                        <p:tgtEl>
                                          <p:spTgt spid="12">
                                            <p:txEl>
                                              <p:pRg st="0" end="0"/>
                                            </p:txEl>
                                          </p:spTgt>
                                        </p:tgtEl>
                                        <p:attrNameLst>
                                          <p:attrName>style.visibility</p:attrName>
                                        </p:attrNameLst>
                                      </p:cBhvr>
                                      <p:to>
                                        <p:strVal val="visible"/>
                                      </p:to>
                                    </p:set>
                                    <p:anim calcmode="lin" valueType="num">
                                      <p:cBhvr additive="base">
                                        <p:cTn id="18" dur="50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utoUpdateAnimBg="0"/>
      <p:bldP spid="12" grpId="0" build="p" autoUpdateAnimBg="0" advAuto="0"/>
      <p:bldP spid="13" grpId="0" autoUpdateAnimBg="0"/>
      <p:bldP spid="14"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477</TotalTime>
  <Words>1224</Words>
  <Application>Microsoft Office PowerPoint</Application>
  <PresentationFormat>On-screen Show (4:3)</PresentationFormat>
  <Paragraphs>114</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AmericanTypewriter Cn</vt:lpstr>
      <vt:lpstr>Arial</vt:lpstr>
      <vt:lpstr>Britannic Bold</vt:lpstr>
      <vt:lpstr>Calibri</vt:lpstr>
      <vt:lpstr>Orator</vt:lpstr>
      <vt:lpstr>Times New Roman</vt:lpstr>
      <vt:lpstr>Office Theme</vt:lpstr>
      <vt:lpstr>Road to Revolution</vt:lpstr>
      <vt:lpstr>Causes of /Event leading to the American Revolution</vt:lpstr>
      <vt:lpstr>PowerPoint Presentation</vt:lpstr>
      <vt:lpstr>Second Continental Congress</vt:lpstr>
      <vt:lpstr>Conflict at Lexington and Concord</vt:lpstr>
      <vt:lpstr>Conflict at Lexington and Concord</vt:lpstr>
      <vt:lpstr>PowerPoint Presentation</vt:lpstr>
      <vt:lpstr>PowerPoint Presentation</vt:lpstr>
      <vt:lpstr>Declaration of Independence</vt:lpstr>
      <vt:lpstr>Declaration of Independence</vt:lpstr>
      <vt:lpstr>PowerPoint Presentation</vt:lpstr>
      <vt:lpstr>Famous Quotes from the Declaration of Independence</vt:lpstr>
      <vt:lpstr>Famous Quotes from the Declaration of Independence</vt:lpstr>
      <vt:lpstr>Road to Revolution, Part 2</vt:lpstr>
      <vt:lpstr>PowerPoint Presentation</vt:lpstr>
      <vt:lpstr>Georgia Joins the War!</vt:lpstr>
      <vt:lpstr>Georgia Joins the War!</vt:lpstr>
      <vt:lpstr>Georgia Joins the War!</vt:lpstr>
      <vt:lpstr>Georgia Joins the War!</vt:lpstr>
      <vt:lpstr>The Articles of Confederation</vt:lpstr>
      <vt:lpstr>Revolutionary War Fighting  in Georgia</vt:lpstr>
      <vt:lpstr>Battle of Kettle Creek (1779)</vt:lpstr>
      <vt:lpstr>Siege of Savannah (1779)</vt:lpstr>
      <vt:lpstr>Georgia Wartime Heroes</vt:lpstr>
      <vt:lpstr>Slaves fight in the War!</vt:lpstr>
      <vt:lpstr>The War Ends</vt:lpstr>
    </vt:vector>
  </TitlesOfParts>
  <Company>RCPS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 to Revolution</dc:title>
  <dc:creator>kwest</dc:creator>
  <cp:lastModifiedBy>Rhonda Jackson - Conyers Middle</cp:lastModifiedBy>
  <cp:revision>76</cp:revision>
  <dcterms:created xsi:type="dcterms:W3CDTF">2010-10-26T02:39:50Z</dcterms:created>
  <dcterms:modified xsi:type="dcterms:W3CDTF">2014-10-20T15:15:58Z</dcterms:modified>
</cp:coreProperties>
</file>