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sldIdLst>
    <p:sldId id="256" r:id="rId2"/>
    <p:sldId id="257" r:id="rId3"/>
    <p:sldId id="258" r:id="rId4"/>
    <p:sldId id="259" r:id="rId5"/>
    <p:sldId id="260" r:id="rId6"/>
    <p:sldId id="261" r:id="rId7"/>
    <p:sldId id="262" r:id="rId8"/>
    <p:sldId id="274" r:id="rId9"/>
    <p:sldId id="263" r:id="rId10"/>
    <p:sldId id="269" r:id="rId11"/>
    <p:sldId id="275" r:id="rId12"/>
    <p:sldId id="264" r:id="rId13"/>
    <p:sldId id="276" r:id="rId14"/>
    <p:sldId id="265" r:id="rId15"/>
    <p:sldId id="270" r:id="rId16"/>
    <p:sldId id="277" r:id="rId17"/>
    <p:sldId id="266" r:id="rId18"/>
    <p:sldId id="271" r:id="rId19"/>
    <p:sldId id="278" r:id="rId20"/>
    <p:sldId id="267" r:id="rId21"/>
    <p:sldId id="272" r:id="rId22"/>
    <p:sldId id="273" r:id="rId23"/>
    <p:sldId id="268"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5" d="100"/>
          <a:sy n="65" d="100"/>
        </p:scale>
        <p:origin x="66" y="2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8/12/2014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8/12/2014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8/12/2014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8/12/2014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586B75A-687E-405C-8A0B-8D00578BA2C3}" type="datetimeFigureOut">
              <a:rPr lang="en-US" dirty="0"/>
              <a:pPr/>
              <a:t>8/12/2014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7"/>
          <p:cNvSpPr>
            <a:spLocks noGrp="1"/>
          </p:cNvSpPr>
          <p:nvPr>
            <p:ph type="dt" sz="half" idx="10"/>
          </p:nvPr>
        </p:nvSpPr>
        <p:spPr/>
        <p:txBody>
          <a:bodyPr/>
          <a:lstStyle/>
          <a:p>
            <a:fld id="{5586B75A-687E-405C-8A0B-8D00578BA2C3}" type="datetimeFigureOut">
              <a:rPr lang="en-US" dirty="0"/>
              <a:pPr/>
              <a:t>8/12/2014</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8/12/2014</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8/12/2014</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586B75A-687E-405C-8A0B-8D00578BA2C3}" type="datetimeFigureOut">
              <a:rPr lang="en-US" dirty="0"/>
              <a:pPr/>
              <a:t>8/12/2014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smtClean="0"/>
              <a:t>Click to edit Master title style</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8/12/2014</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8/12/2014</a:t>
            </a:fld>
            <a:endParaRPr lang="en-US" dirty="0"/>
          </a:p>
        </p:txBody>
      </p:sp>
      <p:sp>
        <p:nvSpPr>
          <p:cNvPr id="9" name="Footer Placeholder 8"/>
          <p:cNvSpPr>
            <a:spLocks noGrp="1"/>
          </p:cNvSpPr>
          <p:nvPr>
            <p:ph type="ftr" sz="quarter" idx="11"/>
          </p:nvPr>
        </p:nvSpPr>
        <p:spPr>
          <a:xfrm>
            <a:off x="3499101" y="6356350"/>
            <a:ext cx="5911517" cy="365125"/>
          </a:xfrm>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5586B75A-687E-405C-8A0B-8D00578BA2C3}" type="datetimeFigureOut">
              <a:rPr lang="en-US" dirty="0"/>
              <a:pPr/>
              <a:t>8/12/2014</a:t>
            </a:fld>
            <a:endParaRPr lang="en-US" dirty="0"/>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6.xml"/><Relationship Id="rId6" Type="http://schemas.openxmlformats.org/officeDocument/2006/relationships/image" Target="../media/image10.png"/><Relationship Id="rId5" Type="http://schemas.openxmlformats.org/officeDocument/2006/relationships/image" Target="../media/image9.jpg"/><Relationship Id="rId4" Type="http://schemas.openxmlformats.org/officeDocument/2006/relationships/image" Target="../media/image8.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Layout" Target="../slideLayouts/slideLayout6.xml"/><Relationship Id="rId6" Type="http://schemas.openxmlformats.org/officeDocument/2006/relationships/image" Target="../media/image15.png"/><Relationship Id="rId5" Type="http://schemas.openxmlformats.org/officeDocument/2006/relationships/image" Target="../media/image14.jpg"/><Relationship Id="rId4" Type="http://schemas.openxmlformats.org/officeDocument/2006/relationships/image" Target="../media/image13.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WMF"/><Relationship Id="rId7" Type="http://schemas.openxmlformats.org/officeDocument/2006/relationships/image" Target="../media/image21.png"/><Relationship Id="rId2" Type="http://schemas.openxmlformats.org/officeDocument/2006/relationships/image" Target="../media/image16.WMF"/><Relationship Id="rId1" Type="http://schemas.openxmlformats.org/officeDocument/2006/relationships/slideLayout" Target="../slideLayouts/slideLayout6.xml"/><Relationship Id="rId6" Type="http://schemas.openxmlformats.org/officeDocument/2006/relationships/image" Target="../media/image20.png"/><Relationship Id="rId5" Type="http://schemas.openxmlformats.org/officeDocument/2006/relationships/image" Target="../media/image19.jpg"/><Relationship Id="rId4" Type="http://schemas.openxmlformats.org/officeDocument/2006/relationships/image" Target="../media/image18.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28.jpg"/><Relationship Id="rId3" Type="http://schemas.openxmlformats.org/officeDocument/2006/relationships/image" Target="../media/image23.WMF"/><Relationship Id="rId7" Type="http://schemas.openxmlformats.org/officeDocument/2006/relationships/image" Target="../media/image27.jpg"/><Relationship Id="rId2" Type="http://schemas.openxmlformats.org/officeDocument/2006/relationships/image" Target="../media/image22.WMF"/><Relationship Id="rId1" Type="http://schemas.openxmlformats.org/officeDocument/2006/relationships/slideLayout" Target="../slideLayouts/slideLayout6.xml"/><Relationship Id="rId6" Type="http://schemas.openxmlformats.org/officeDocument/2006/relationships/image" Target="../media/image26.jpg"/><Relationship Id="rId5" Type="http://schemas.openxmlformats.org/officeDocument/2006/relationships/image" Target="../media/image25.WMF"/><Relationship Id="rId4" Type="http://schemas.openxmlformats.org/officeDocument/2006/relationships/image" Target="../media/image24.W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Georgia’s </a:t>
            </a:r>
            <a:br>
              <a:rPr lang="en-US" dirty="0" smtClean="0"/>
            </a:br>
            <a:r>
              <a:rPr lang="en-US" dirty="0" smtClean="0"/>
              <a:t>5 Geographic </a:t>
            </a:r>
            <a:br>
              <a:rPr lang="en-US" dirty="0" smtClean="0"/>
            </a:br>
            <a:r>
              <a:rPr lang="en-US" dirty="0" smtClean="0"/>
              <a:t>Regions</a:t>
            </a:r>
            <a:endParaRPr lang="en-US" dirty="0"/>
          </a:p>
        </p:txBody>
      </p:sp>
      <p:sp>
        <p:nvSpPr>
          <p:cNvPr id="3" name="Subtitle 2"/>
          <p:cNvSpPr>
            <a:spLocks noGrp="1"/>
          </p:cNvSpPr>
          <p:nvPr>
            <p:ph type="subTitle" idx="1"/>
          </p:nvPr>
        </p:nvSpPr>
        <p:spPr/>
        <p:txBody>
          <a:bodyPr/>
          <a:lstStyle/>
          <a:p>
            <a:r>
              <a:rPr lang="en-US" dirty="0" smtClean="0"/>
              <a:t>Mrs. West – CMS</a:t>
            </a:r>
          </a:p>
          <a:p>
            <a:r>
              <a:rPr lang="en-US" dirty="0" smtClean="0"/>
              <a:t>SS8G1b</a:t>
            </a:r>
          </a:p>
        </p:txBody>
      </p:sp>
    </p:spTree>
    <p:extLst>
      <p:ext uri="{BB962C8B-B14F-4D97-AF65-F5344CB8AC3E}">
        <p14:creationId xmlns:p14="http://schemas.microsoft.com/office/powerpoint/2010/main" val="28758345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Appalachian Plateau</a:t>
            </a:r>
            <a:endParaRPr lang="en-US" dirty="0"/>
          </a:p>
        </p:txBody>
      </p:sp>
      <p:sp>
        <p:nvSpPr>
          <p:cNvPr id="3" name="Content Placeholder 2"/>
          <p:cNvSpPr>
            <a:spLocks noGrp="1"/>
          </p:cNvSpPr>
          <p:nvPr>
            <p:ph idx="1"/>
          </p:nvPr>
        </p:nvSpPr>
        <p:spPr/>
        <p:txBody>
          <a:bodyPr>
            <a:normAutofit/>
          </a:bodyPr>
          <a:lstStyle/>
          <a:p>
            <a:r>
              <a:rPr lang="en-US" sz="2800" dirty="0" smtClean="0"/>
              <a:t>The region has hardwood forests and pastures.</a:t>
            </a:r>
          </a:p>
          <a:p>
            <a:r>
              <a:rPr lang="en-US" sz="2800" dirty="0" smtClean="0"/>
              <a:t>Historic Civil War battles occurred in the region.</a:t>
            </a:r>
          </a:p>
          <a:p>
            <a:r>
              <a:rPr lang="en-US" sz="2800" dirty="0" smtClean="0"/>
              <a:t>Cloudland Canyon is located here.</a:t>
            </a:r>
          </a:p>
          <a:p>
            <a:r>
              <a:rPr lang="en-US" sz="2800" dirty="0" smtClean="0"/>
              <a:t>The start of the Appalachian Trail is located between the Appalachian Plateau and Ridge and Valley Regions at Springer Mountain.  The 2,144 mile hike will take you to the state of Maine.</a:t>
            </a:r>
          </a:p>
        </p:txBody>
      </p:sp>
    </p:spTree>
    <p:extLst>
      <p:ext uri="{BB962C8B-B14F-4D97-AF65-F5344CB8AC3E}">
        <p14:creationId xmlns:p14="http://schemas.microsoft.com/office/powerpoint/2010/main" val="17803019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Ridge &amp; Valley</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60049" y="3631843"/>
            <a:ext cx="3849835" cy="256189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18978" y="3963404"/>
            <a:ext cx="3333372" cy="2230329"/>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93917" y="1123837"/>
            <a:ext cx="2359867" cy="1712159"/>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02887" y="993878"/>
            <a:ext cx="1466850" cy="2133600"/>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373473" y="993878"/>
            <a:ext cx="2933076" cy="1955384"/>
          </a:xfrm>
          <a:prstGeom prst="rect">
            <a:avLst/>
          </a:prstGeom>
        </p:spPr>
      </p:pic>
    </p:spTree>
    <p:extLst>
      <p:ext uri="{BB962C8B-B14F-4D97-AF65-F5344CB8AC3E}">
        <p14:creationId xmlns:p14="http://schemas.microsoft.com/office/powerpoint/2010/main" val="15682748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r>
            <a:br>
              <a:rPr lang="en-US" dirty="0" smtClean="0"/>
            </a:br>
            <a:r>
              <a:rPr lang="en-US" dirty="0" smtClean="0"/>
              <a:t>Ridge &amp; Valley</a:t>
            </a:r>
            <a:br>
              <a:rPr lang="en-US" dirty="0" smtClean="0"/>
            </a:br>
            <a:endParaRPr lang="en-US" dirty="0"/>
          </a:p>
        </p:txBody>
      </p:sp>
      <p:sp>
        <p:nvSpPr>
          <p:cNvPr id="3" name="Content Placeholder 2"/>
          <p:cNvSpPr>
            <a:spLocks noGrp="1"/>
          </p:cNvSpPr>
          <p:nvPr>
            <p:ph idx="1"/>
          </p:nvPr>
        </p:nvSpPr>
        <p:spPr>
          <a:xfrm>
            <a:off x="3869268" y="280219"/>
            <a:ext cx="7315200" cy="5704529"/>
          </a:xfrm>
        </p:spPr>
        <p:txBody>
          <a:bodyPr>
            <a:normAutofit fontScale="92500" lnSpcReduction="10000"/>
          </a:bodyPr>
          <a:lstStyle/>
          <a:p>
            <a:r>
              <a:rPr lang="en-US" sz="2600" dirty="0" smtClean="0"/>
              <a:t>Located between the Blue Ridge and Appalachian Mountains.</a:t>
            </a:r>
          </a:p>
          <a:p>
            <a:r>
              <a:rPr lang="en-US" sz="2600" dirty="0" smtClean="0"/>
              <a:t>The region has low open valley and narrow mountainous ridges.</a:t>
            </a:r>
          </a:p>
          <a:p>
            <a:r>
              <a:rPr lang="en-US" sz="2600" dirty="0" smtClean="0"/>
              <a:t>The soil is very fertile; a mixture of shale and sandstone in the ridges, and limestone and clay in the valleys.</a:t>
            </a:r>
          </a:p>
          <a:p>
            <a:r>
              <a:rPr lang="en-US" sz="2600" dirty="0" smtClean="0"/>
              <a:t>The region has forests, pastures, and fertile farmlands.</a:t>
            </a:r>
          </a:p>
          <a:p>
            <a:r>
              <a:rPr lang="en-US" sz="2600" dirty="0" smtClean="0"/>
              <a:t>Major cities in the region include Cartersville, Calhoun, and Dalton.</a:t>
            </a:r>
          </a:p>
          <a:p>
            <a:r>
              <a:rPr lang="en-US" sz="2600" dirty="0" smtClean="0"/>
              <a:t>Dalton is considered the most important city in the region because of the textile (ex. rugs and towels) and carpet industry.</a:t>
            </a:r>
          </a:p>
          <a:p>
            <a:r>
              <a:rPr lang="en-US" sz="2600" dirty="0" smtClean="0"/>
              <a:t>Dalton is considered the “Carpet Capital” of the world.</a:t>
            </a:r>
          </a:p>
          <a:p>
            <a:r>
              <a:rPr lang="en-US" sz="2600" dirty="0"/>
              <a:t>Historic Civil War battles occurred in the region</a:t>
            </a:r>
            <a:r>
              <a:rPr lang="en-US" sz="2600" dirty="0" smtClean="0"/>
              <a:t>.</a:t>
            </a:r>
          </a:p>
          <a:p>
            <a:endParaRPr lang="en-US" dirty="0"/>
          </a:p>
        </p:txBody>
      </p:sp>
    </p:spTree>
    <p:extLst>
      <p:ext uri="{BB962C8B-B14F-4D97-AF65-F5344CB8AC3E}">
        <p14:creationId xmlns:p14="http://schemas.microsoft.com/office/powerpoint/2010/main" val="309307705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Blue Ridge</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45662" y="528588"/>
            <a:ext cx="3134619" cy="2098702"/>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12971" y="2829669"/>
            <a:ext cx="2657475" cy="1724025"/>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45662" y="4756073"/>
            <a:ext cx="2638425" cy="1733550"/>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94974" y="3527497"/>
            <a:ext cx="3178978" cy="1907387"/>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141881" y="724852"/>
            <a:ext cx="2715343" cy="2494866"/>
          </a:xfrm>
          <a:prstGeom prst="rect">
            <a:avLst/>
          </a:prstGeom>
        </p:spPr>
      </p:pic>
    </p:spTree>
    <p:extLst>
      <p:ext uri="{BB962C8B-B14F-4D97-AF65-F5344CB8AC3E}">
        <p14:creationId xmlns:p14="http://schemas.microsoft.com/office/powerpoint/2010/main" val="135875912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Blue Ridge</a:t>
            </a:r>
            <a:endParaRPr lang="en-US" dirty="0"/>
          </a:p>
        </p:txBody>
      </p:sp>
      <p:sp>
        <p:nvSpPr>
          <p:cNvPr id="3" name="Content Placeholder 2"/>
          <p:cNvSpPr>
            <a:spLocks noGrp="1"/>
          </p:cNvSpPr>
          <p:nvPr>
            <p:ph idx="1"/>
          </p:nvPr>
        </p:nvSpPr>
        <p:spPr>
          <a:xfrm>
            <a:off x="3869268" y="250723"/>
            <a:ext cx="7315200" cy="5734025"/>
          </a:xfrm>
        </p:spPr>
        <p:txBody>
          <a:bodyPr>
            <a:noAutofit/>
          </a:bodyPr>
          <a:lstStyle/>
          <a:p>
            <a:r>
              <a:rPr lang="en-US" sz="2800" dirty="0" smtClean="0"/>
              <a:t>Located in the northeastern part of the state.</a:t>
            </a:r>
          </a:p>
          <a:p>
            <a:r>
              <a:rPr lang="en-US" sz="2800" dirty="0" smtClean="0"/>
              <a:t>The highest and largest area of mountains in the state is located here.</a:t>
            </a:r>
          </a:p>
          <a:p>
            <a:r>
              <a:rPr lang="en-US" sz="2800" dirty="0" smtClean="0"/>
              <a:t>The mountains in the Blue Ridge region are important because they block warm-moist air coming up from the Gulf of Mexico.  When the warm air meets with the cool temperatures of  the mountains it cools.</a:t>
            </a:r>
          </a:p>
          <a:p>
            <a:r>
              <a:rPr lang="en-US" sz="2800" dirty="0" smtClean="0"/>
              <a:t>As a result precipitation (rain, hail, snow) forms.  The precipitation that falls in the region provides drinking water for the entire state.</a:t>
            </a:r>
          </a:p>
          <a:p>
            <a:r>
              <a:rPr lang="en-US" sz="2800" dirty="0" smtClean="0"/>
              <a:t>Most of the state’s rivers begin in the Blue Ridge region.</a:t>
            </a:r>
            <a:endParaRPr lang="en-US" sz="2800" dirty="0"/>
          </a:p>
        </p:txBody>
      </p:sp>
    </p:spTree>
    <p:extLst>
      <p:ext uri="{BB962C8B-B14F-4D97-AF65-F5344CB8AC3E}">
        <p14:creationId xmlns:p14="http://schemas.microsoft.com/office/powerpoint/2010/main" val="390397074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Blue Ridge</a:t>
            </a:r>
            <a:endParaRPr lang="en-US" dirty="0"/>
          </a:p>
        </p:txBody>
      </p:sp>
      <p:sp>
        <p:nvSpPr>
          <p:cNvPr id="3" name="Content Placeholder 2"/>
          <p:cNvSpPr>
            <a:spLocks noGrp="1"/>
          </p:cNvSpPr>
          <p:nvPr>
            <p:ph idx="1"/>
          </p:nvPr>
        </p:nvSpPr>
        <p:spPr/>
        <p:txBody>
          <a:bodyPr>
            <a:normAutofit/>
          </a:bodyPr>
          <a:lstStyle/>
          <a:p>
            <a:r>
              <a:rPr lang="en-US" sz="2400" dirty="0" smtClean="0"/>
              <a:t>The soil is a mixture of sandy loam (a blend of clay, sand, and organic matter) and clay.  It is very shallow and erosion is a problem</a:t>
            </a:r>
          </a:p>
          <a:p>
            <a:r>
              <a:rPr lang="en-US" sz="2400" dirty="0" smtClean="0"/>
              <a:t>Hardwood forests, vegetables, and apples are grown in the region.</a:t>
            </a:r>
          </a:p>
          <a:p>
            <a:r>
              <a:rPr lang="en-US" sz="2400" dirty="0" smtClean="0"/>
              <a:t>Brasstown Bald, the highest peak in the state, is located here. If you stand on top of it you can see 3 states – SC, NC, and TN.</a:t>
            </a:r>
          </a:p>
          <a:p>
            <a:r>
              <a:rPr lang="en-US" sz="2400" dirty="0" smtClean="0"/>
              <a:t>The region was once known for mining, but tourism is the most popular industry in the region because of the beautiful scenic views and mountains.</a:t>
            </a:r>
            <a:endParaRPr lang="en-US" sz="2400" dirty="0"/>
          </a:p>
        </p:txBody>
      </p:sp>
    </p:spTree>
    <p:extLst>
      <p:ext uri="{BB962C8B-B14F-4D97-AF65-F5344CB8AC3E}">
        <p14:creationId xmlns:p14="http://schemas.microsoft.com/office/powerpoint/2010/main" val="67750967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Piedmont</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54250" y="513353"/>
            <a:ext cx="1311103" cy="1879112"/>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57548" y="1080008"/>
            <a:ext cx="1862633" cy="1199693"/>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90515" y="4907676"/>
            <a:ext cx="2391344" cy="1593607"/>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56832" y="2472957"/>
            <a:ext cx="2089861" cy="2089861"/>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77122" y="2991807"/>
            <a:ext cx="3960852" cy="2626217"/>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982908" y="649390"/>
            <a:ext cx="2619375" cy="1743075"/>
          </a:xfrm>
          <a:prstGeom prst="rect">
            <a:avLst/>
          </a:prstGeom>
        </p:spPr>
      </p:pic>
    </p:spTree>
    <p:extLst>
      <p:ext uri="{BB962C8B-B14F-4D97-AF65-F5344CB8AC3E}">
        <p14:creationId xmlns:p14="http://schemas.microsoft.com/office/powerpoint/2010/main" val="31468944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Piedmont</a:t>
            </a:r>
            <a:endParaRPr lang="en-US" dirty="0"/>
          </a:p>
        </p:txBody>
      </p:sp>
      <p:sp>
        <p:nvSpPr>
          <p:cNvPr id="3" name="Content Placeholder 2"/>
          <p:cNvSpPr>
            <a:spLocks noGrp="1"/>
          </p:cNvSpPr>
          <p:nvPr>
            <p:ph idx="1"/>
          </p:nvPr>
        </p:nvSpPr>
        <p:spPr/>
        <p:txBody>
          <a:bodyPr>
            <a:normAutofit lnSpcReduction="10000"/>
          </a:bodyPr>
          <a:lstStyle/>
          <a:p>
            <a:r>
              <a:rPr lang="en-US" sz="2400" dirty="0" smtClean="0"/>
              <a:t>Also known as the Piedmont Plateau.</a:t>
            </a:r>
          </a:p>
          <a:p>
            <a:r>
              <a:rPr lang="en-US" sz="2400" dirty="0" smtClean="0"/>
              <a:t>You live in this region, in fact about ½ of the state’s population lives in this region.</a:t>
            </a:r>
          </a:p>
          <a:p>
            <a:r>
              <a:rPr lang="en-US" sz="2400" dirty="0" smtClean="0"/>
              <a:t>The region begins at the mountain foothills of north Georgia and runs to the center of the state.</a:t>
            </a:r>
          </a:p>
          <a:p>
            <a:r>
              <a:rPr lang="en-US" sz="2400" dirty="0" smtClean="0"/>
              <a:t>It is known as the “Heartland of the State.”</a:t>
            </a:r>
          </a:p>
          <a:p>
            <a:r>
              <a:rPr lang="en-US" sz="2400" dirty="0" smtClean="0"/>
              <a:t>The Piedmont region is home to many large companies such as Delta Airlines, </a:t>
            </a:r>
            <a:r>
              <a:rPr lang="en-US" sz="2400" dirty="0" smtClean="0"/>
              <a:t>Coca-Cola</a:t>
            </a:r>
            <a:r>
              <a:rPr lang="en-US" sz="2400" dirty="0" smtClean="0"/>
              <a:t>, Home Depot, Georgia-Pacific, Chick-Fil-A, AT &amp; T, SunTrust Bank, UPS, </a:t>
            </a:r>
            <a:r>
              <a:rPr lang="en-US" sz="2400" dirty="0" smtClean="0"/>
              <a:t>CNN, </a:t>
            </a:r>
            <a:r>
              <a:rPr lang="en-US" sz="2400" dirty="0" err="1" smtClean="0"/>
              <a:t>Zaxby’s</a:t>
            </a:r>
            <a:r>
              <a:rPr lang="en-US" sz="2400" dirty="0" smtClean="0"/>
              <a:t> and </a:t>
            </a:r>
            <a:r>
              <a:rPr lang="en-US" sz="2400" dirty="0" smtClean="0"/>
              <a:t>TBS, TNT, and Cartoon Network.</a:t>
            </a:r>
          </a:p>
          <a:p>
            <a:r>
              <a:rPr lang="en-US" sz="2400" dirty="0" smtClean="0"/>
              <a:t>Major cities located in the region include Atlanta, Athens, Madison, and Milledgeville.</a:t>
            </a:r>
            <a:endParaRPr lang="en-US" sz="2400" dirty="0"/>
          </a:p>
        </p:txBody>
      </p:sp>
    </p:spTree>
    <p:extLst>
      <p:ext uri="{BB962C8B-B14F-4D97-AF65-F5344CB8AC3E}">
        <p14:creationId xmlns:p14="http://schemas.microsoft.com/office/powerpoint/2010/main" val="388332292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Piedmont</a:t>
            </a:r>
            <a:endParaRPr lang="en-US" dirty="0"/>
          </a:p>
        </p:txBody>
      </p:sp>
      <p:sp>
        <p:nvSpPr>
          <p:cNvPr id="3" name="Content Placeholder 2"/>
          <p:cNvSpPr>
            <a:spLocks noGrp="1"/>
          </p:cNvSpPr>
          <p:nvPr>
            <p:ph idx="1"/>
          </p:nvPr>
        </p:nvSpPr>
        <p:spPr/>
        <p:txBody>
          <a:bodyPr/>
          <a:lstStyle/>
          <a:p>
            <a:r>
              <a:rPr lang="en-US" sz="2400" dirty="0" smtClean="0"/>
              <a:t>The region has good soil that is good for growing hardwood timber, pine, and agricultural products such as wheat, soybeans, corn, poultry (chicken), and cattle.</a:t>
            </a:r>
          </a:p>
          <a:p>
            <a:r>
              <a:rPr lang="en-US" sz="2400" dirty="0" smtClean="0"/>
              <a:t>Atlanta is also known as the “Hollywood” of the south because  of the many movie and television productions taking place here.</a:t>
            </a:r>
          </a:p>
          <a:p>
            <a:r>
              <a:rPr lang="en-US" sz="2400" dirty="0" smtClean="0"/>
              <a:t>There </a:t>
            </a:r>
            <a:r>
              <a:rPr lang="en-US" sz="2400" dirty="0" smtClean="0"/>
              <a:t>are</a:t>
            </a:r>
            <a:r>
              <a:rPr lang="en-US" sz="2400" dirty="0" smtClean="0"/>
              <a:t> </a:t>
            </a:r>
            <a:r>
              <a:rPr lang="en-US" sz="2400" dirty="0" smtClean="0"/>
              <a:t>lots of granite in the region, for example Stone Mountain and Panola Mountain.  FYI, they are not really mountains, just huge chunks of rock.</a:t>
            </a:r>
          </a:p>
          <a:p>
            <a:endParaRPr lang="en-US" dirty="0" smtClean="0"/>
          </a:p>
          <a:p>
            <a:endParaRPr lang="en-US" dirty="0"/>
          </a:p>
        </p:txBody>
      </p:sp>
    </p:spTree>
    <p:extLst>
      <p:ext uri="{BB962C8B-B14F-4D97-AF65-F5344CB8AC3E}">
        <p14:creationId xmlns:p14="http://schemas.microsoft.com/office/powerpoint/2010/main" val="265235366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Coastal Plain</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30781" y="651389"/>
            <a:ext cx="2387643" cy="1899562"/>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07606" y="2825271"/>
            <a:ext cx="2129763" cy="1871126"/>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20080" y="1123837"/>
            <a:ext cx="1800131" cy="1424412"/>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41350" y="2819661"/>
            <a:ext cx="2261160" cy="1623413"/>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37129" y="4414416"/>
            <a:ext cx="3429000" cy="2042160"/>
          </a:xfrm>
          <a:prstGeom prst="rect">
            <a:avLst/>
          </a:prstGeom>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730781" y="4933098"/>
            <a:ext cx="2695575" cy="1695450"/>
          </a:xfrm>
          <a:prstGeom prst="rect">
            <a:avLst/>
          </a:prstGeom>
        </p:spPr>
      </p:pic>
      <p:pic>
        <p:nvPicPr>
          <p:cNvPr id="9" name="Picture 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321868" y="651389"/>
            <a:ext cx="3075935" cy="2046895"/>
          </a:xfrm>
          <a:prstGeom prst="rect">
            <a:avLst/>
          </a:prstGeom>
        </p:spPr>
      </p:pic>
    </p:spTree>
    <p:extLst>
      <p:ext uri="{BB962C8B-B14F-4D97-AF65-F5344CB8AC3E}">
        <p14:creationId xmlns:p14="http://schemas.microsoft.com/office/powerpoint/2010/main" val="22192230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Enduring Understanding</a:t>
            </a:r>
            <a:endParaRPr lang="en-US" dirty="0"/>
          </a:p>
        </p:txBody>
      </p:sp>
      <p:sp>
        <p:nvSpPr>
          <p:cNvPr id="3" name="Content Placeholder 2"/>
          <p:cNvSpPr>
            <a:spLocks noGrp="1"/>
          </p:cNvSpPr>
          <p:nvPr>
            <p:ph idx="1"/>
          </p:nvPr>
        </p:nvSpPr>
        <p:spPr/>
        <p:txBody>
          <a:bodyPr>
            <a:normAutofit/>
          </a:bodyPr>
          <a:lstStyle/>
          <a:p>
            <a:pPr>
              <a:spcBef>
                <a:spcPts val="0"/>
              </a:spcBef>
            </a:pPr>
            <a:r>
              <a:rPr lang="en-US" sz="3600" dirty="0"/>
              <a:t>Location:   The student will understand </a:t>
            </a:r>
            <a:r>
              <a:rPr lang="en-US" sz="3600" dirty="0" smtClean="0"/>
              <a:t>that </a:t>
            </a:r>
            <a:r>
              <a:rPr lang="en-US" sz="3600" dirty="0"/>
              <a:t>location </a:t>
            </a:r>
            <a:endParaRPr lang="en-US" sz="3600" dirty="0" smtClean="0"/>
          </a:p>
          <a:p>
            <a:pPr marL="0" indent="0">
              <a:spcBef>
                <a:spcPts val="0"/>
              </a:spcBef>
              <a:buNone/>
            </a:pPr>
            <a:r>
              <a:rPr lang="en-US" sz="3600" dirty="0"/>
              <a:t> </a:t>
            </a:r>
            <a:r>
              <a:rPr lang="en-US" sz="3600" dirty="0" smtClean="0"/>
              <a:t> affects </a:t>
            </a:r>
            <a:r>
              <a:rPr lang="en-US" sz="3600" dirty="0"/>
              <a:t>a society’s economy, </a:t>
            </a:r>
          </a:p>
          <a:p>
            <a:pPr marL="0" indent="0">
              <a:spcBef>
                <a:spcPts val="0"/>
              </a:spcBef>
              <a:buNone/>
            </a:pPr>
            <a:r>
              <a:rPr lang="en-US" sz="3600" dirty="0" smtClean="0"/>
              <a:t>  culture</a:t>
            </a:r>
            <a:r>
              <a:rPr lang="en-US" sz="3600" dirty="0"/>
              <a:t>, and development.</a:t>
            </a:r>
          </a:p>
        </p:txBody>
      </p:sp>
    </p:spTree>
    <p:extLst>
      <p:ext uri="{BB962C8B-B14F-4D97-AF65-F5344CB8AC3E}">
        <p14:creationId xmlns:p14="http://schemas.microsoft.com/office/powerpoint/2010/main" val="292075418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Coastal Plain</a:t>
            </a:r>
            <a:endParaRPr lang="en-US" dirty="0"/>
          </a:p>
        </p:txBody>
      </p:sp>
      <p:sp>
        <p:nvSpPr>
          <p:cNvPr id="3" name="Content Placeholder 2"/>
          <p:cNvSpPr>
            <a:spLocks noGrp="1"/>
          </p:cNvSpPr>
          <p:nvPr>
            <p:ph idx="1"/>
          </p:nvPr>
        </p:nvSpPr>
        <p:spPr>
          <a:xfrm>
            <a:off x="3854519" y="185681"/>
            <a:ext cx="7315200" cy="6406847"/>
          </a:xfrm>
        </p:spPr>
        <p:txBody>
          <a:bodyPr/>
          <a:lstStyle/>
          <a:p>
            <a:r>
              <a:rPr lang="en-US" sz="2800" dirty="0" smtClean="0"/>
              <a:t>The coastal plain is the largest region, taking up 3/5 of the state.</a:t>
            </a:r>
          </a:p>
          <a:p>
            <a:r>
              <a:rPr lang="en-US" sz="2800" dirty="0" smtClean="0"/>
              <a:t>It is actually 2 parts, the Inner Coastal Plain and Outer Coastal Plain.</a:t>
            </a:r>
          </a:p>
          <a:p>
            <a:r>
              <a:rPr lang="en-US" sz="2400" dirty="0" smtClean="0"/>
              <a:t>The Inner Coastal Plain:</a:t>
            </a:r>
          </a:p>
          <a:p>
            <a:pPr lvl="1"/>
            <a:r>
              <a:rPr lang="en-US" sz="2400" dirty="0" smtClean="0"/>
              <a:t>Has a mild climate and a good supply of underground water.</a:t>
            </a:r>
          </a:p>
          <a:p>
            <a:pPr lvl="1"/>
            <a:r>
              <a:rPr lang="en-US" sz="2400" dirty="0" smtClean="0"/>
              <a:t>It is the major agricultural center for the state.  </a:t>
            </a:r>
          </a:p>
          <a:p>
            <a:pPr lvl="1"/>
            <a:r>
              <a:rPr lang="en-US" sz="2400" dirty="0" smtClean="0"/>
              <a:t>The soil is rich; it varies from limestone to clay.</a:t>
            </a:r>
          </a:p>
          <a:p>
            <a:pPr lvl="1"/>
            <a:r>
              <a:rPr lang="en-US" sz="2400" dirty="0" smtClean="0"/>
              <a:t>Peanuts, peaches, corn, pecan trees, cotton, and Vidalia Onions are grown in the region.  </a:t>
            </a:r>
            <a:endParaRPr lang="en-US" sz="2400" dirty="0"/>
          </a:p>
        </p:txBody>
      </p:sp>
    </p:spTree>
    <p:extLst>
      <p:ext uri="{BB962C8B-B14F-4D97-AF65-F5344CB8AC3E}">
        <p14:creationId xmlns:p14="http://schemas.microsoft.com/office/powerpoint/2010/main" val="266028312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Coastal Plain</a:t>
            </a:r>
            <a:endParaRPr lang="en-US" dirty="0"/>
          </a:p>
        </p:txBody>
      </p:sp>
      <p:sp>
        <p:nvSpPr>
          <p:cNvPr id="3" name="Content Placeholder 2"/>
          <p:cNvSpPr>
            <a:spLocks noGrp="1"/>
          </p:cNvSpPr>
          <p:nvPr>
            <p:ph idx="1"/>
          </p:nvPr>
        </p:nvSpPr>
        <p:spPr/>
        <p:txBody>
          <a:bodyPr/>
          <a:lstStyle/>
          <a:p>
            <a:r>
              <a:rPr lang="en-US" sz="3200" dirty="0" smtClean="0"/>
              <a:t>The Outer Coastal Plain:</a:t>
            </a:r>
          </a:p>
          <a:p>
            <a:pPr lvl="1"/>
            <a:r>
              <a:rPr lang="en-US" sz="2800" dirty="0" smtClean="0"/>
              <a:t>The soil is not very fertile for farming.</a:t>
            </a:r>
          </a:p>
          <a:p>
            <a:pPr lvl="1"/>
            <a:r>
              <a:rPr lang="en-US" sz="2800" dirty="0" smtClean="0"/>
              <a:t>It is the center of naval stores (military) and pulp (paper) production for the state.</a:t>
            </a:r>
          </a:p>
          <a:p>
            <a:pPr lvl="1"/>
            <a:r>
              <a:rPr lang="en-US" sz="2800" dirty="0" smtClean="0"/>
              <a:t>The region has flat-coastline areas, and freshwater wetlands and swamps.</a:t>
            </a:r>
          </a:p>
          <a:p>
            <a:pPr lvl="1"/>
            <a:r>
              <a:rPr lang="en-US" sz="2800" dirty="0" smtClean="0"/>
              <a:t>The Okefenokee Swamp is located here. It is the largest freshwater swamp in North America.</a:t>
            </a:r>
            <a:endParaRPr lang="en-US" sz="2800" dirty="0"/>
          </a:p>
        </p:txBody>
      </p:sp>
    </p:spTree>
    <p:extLst>
      <p:ext uri="{BB962C8B-B14F-4D97-AF65-F5344CB8AC3E}">
        <p14:creationId xmlns:p14="http://schemas.microsoft.com/office/powerpoint/2010/main" val="10768477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Coastal Plain</a:t>
            </a:r>
            <a:endParaRPr lang="en-US" dirty="0"/>
          </a:p>
        </p:txBody>
      </p:sp>
      <p:sp>
        <p:nvSpPr>
          <p:cNvPr id="3" name="Content Placeholder 2"/>
          <p:cNvSpPr>
            <a:spLocks noGrp="1"/>
          </p:cNvSpPr>
          <p:nvPr>
            <p:ph idx="1"/>
          </p:nvPr>
        </p:nvSpPr>
        <p:spPr/>
        <p:txBody>
          <a:bodyPr>
            <a:normAutofit/>
          </a:bodyPr>
          <a:lstStyle/>
          <a:p>
            <a:r>
              <a:rPr lang="en-US" sz="3200" dirty="0" smtClean="0"/>
              <a:t>The Barrier Islands are located in this region.</a:t>
            </a:r>
          </a:p>
          <a:p>
            <a:r>
              <a:rPr lang="en-US" sz="3200" dirty="0" smtClean="0"/>
              <a:t>The two main deepwater ports are also located here.  At the </a:t>
            </a:r>
            <a:r>
              <a:rPr lang="en-US" sz="3200" dirty="0" smtClean="0"/>
              <a:t>ports, </a:t>
            </a:r>
            <a:r>
              <a:rPr lang="en-US" sz="3200" dirty="0" smtClean="0"/>
              <a:t>goods are shipped in and out of the state and </a:t>
            </a:r>
            <a:r>
              <a:rPr lang="en-US" sz="3200" dirty="0" smtClean="0"/>
              <a:t>country: Savannah and Brunswick</a:t>
            </a:r>
            <a:endParaRPr lang="en-US" sz="3200" dirty="0" smtClean="0"/>
          </a:p>
          <a:p>
            <a:r>
              <a:rPr lang="en-US" sz="3200" dirty="0" smtClean="0"/>
              <a:t>Tourism, shipping, and seafood are also important industries to the region.</a:t>
            </a:r>
          </a:p>
          <a:p>
            <a:r>
              <a:rPr lang="en-US" sz="3200" dirty="0" smtClean="0"/>
              <a:t>Major cities include Savannah, Darien, Brunswick, and Columbus.</a:t>
            </a:r>
            <a:endParaRPr lang="en-US" sz="3200" dirty="0"/>
          </a:p>
        </p:txBody>
      </p:sp>
    </p:spTree>
    <p:extLst>
      <p:ext uri="{BB962C8B-B14F-4D97-AF65-F5344CB8AC3E}">
        <p14:creationId xmlns:p14="http://schemas.microsoft.com/office/powerpoint/2010/main" val="83798137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Choice Activity</a:t>
            </a:r>
            <a:endParaRPr lang="en-US" dirty="0"/>
          </a:p>
        </p:txBody>
      </p:sp>
      <p:sp>
        <p:nvSpPr>
          <p:cNvPr id="3" name="Content Placeholder 2"/>
          <p:cNvSpPr>
            <a:spLocks noGrp="1"/>
          </p:cNvSpPr>
          <p:nvPr>
            <p:ph idx="1"/>
          </p:nvPr>
        </p:nvSpPr>
        <p:spPr/>
        <p:txBody>
          <a:bodyPr/>
          <a:lstStyle/>
          <a:p>
            <a:pPr marL="502920" lvl="1" indent="0">
              <a:buNone/>
            </a:pPr>
            <a:endParaRPr lang="en-US" dirty="0" smtClean="0"/>
          </a:p>
          <a:p>
            <a:pPr marL="457200" indent="-457200">
              <a:buAutoNum type="arabicParenR"/>
            </a:pPr>
            <a:r>
              <a:rPr lang="en-US" sz="3600" dirty="0" smtClean="0"/>
              <a:t>Double bubble blast!</a:t>
            </a:r>
          </a:p>
          <a:p>
            <a:pPr lvl="1"/>
            <a:r>
              <a:rPr lang="en-US" sz="3600" dirty="0" smtClean="0"/>
              <a:t>Using the double bubble graphic organizers, compare and contrast the similarities and differences of the unique characteristics of the </a:t>
            </a:r>
            <a:r>
              <a:rPr lang="en-US" sz="3600" dirty="0" smtClean="0"/>
              <a:t>2 </a:t>
            </a:r>
            <a:r>
              <a:rPr lang="en-US" sz="3600" dirty="0" smtClean="0"/>
              <a:t>regions.  </a:t>
            </a:r>
          </a:p>
        </p:txBody>
      </p:sp>
    </p:spTree>
    <p:extLst>
      <p:ext uri="{BB962C8B-B14F-4D97-AF65-F5344CB8AC3E}">
        <p14:creationId xmlns:p14="http://schemas.microsoft.com/office/powerpoint/2010/main" val="10570142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Georgia Performance Standard</a:t>
            </a:r>
            <a:endParaRPr lang="en-US" dirty="0"/>
          </a:p>
        </p:txBody>
      </p:sp>
      <p:sp>
        <p:nvSpPr>
          <p:cNvPr id="3" name="Content Placeholder 2"/>
          <p:cNvSpPr>
            <a:spLocks noGrp="1"/>
          </p:cNvSpPr>
          <p:nvPr>
            <p:ph idx="1"/>
          </p:nvPr>
        </p:nvSpPr>
        <p:spPr/>
        <p:txBody>
          <a:bodyPr>
            <a:normAutofit/>
          </a:bodyPr>
          <a:lstStyle/>
          <a:p>
            <a:r>
              <a:rPr lang="en-US" sz="3600" dirty="0" smtClean="0"/>
              <a:t>SS8G1b - Describe </a:t>
            </a:r>
            <a:r>
              <a:rPr lang="en-US" sz="3600" dirty="0"/>
              <a:t>the five geographic regions of Georgia; include the Blue Ridge Mountains, Valley and Ridge, Appalachian </a:t>
            </a:r>
            <a:r>
              <a:rPr lang="en-US" sz="3600" dirty="0" smtClean="0"/>
              <a:t> </a:t>
            </a:r>
            <a:r>
              <a:rPr lang="en-US" sz="3600" dirty="0"/>
              <a:t>Plateau, Piedmont, and Coastal </a:t>
            </a:r>
            <a:r>
              <a:rPr lang="en-US" sz="3600" dirty="0" smtClean="0"/>
              <a:t>Plain.</a:t>
            </a:r>
            <a:endParaRPr lang="en-US" sz="3600" dirty="0"/>
          </a:p>
        </p:txBody>
      </p:sp>
    </p:spTree>
    <p:extLst>
      <p:ext uri="{BB962C8B-B14F-4D97-AF65-F5344CB8AC3E}">
        <p14:creationId xmlns:p14="http://schemas.microsoft.com/office/powerpoint/2010/main" val="31885281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Essential Questions</a:t>
            </a:r>
            <a:endParaRPr lang="en-US" dirty="0"/>
          </a:p>
        </p:txBody>
      </p:sp>
      <p:sp>
        <p:nvSpPr>
          <p:cNvPr id="3" name="Content Placeholder 2"/>
          <p:cNvSpPr>
            <a:spLocks noGrp="1"/>
          </p:cNvSpPr>
          <p:nvPr>
            <p:ph idx="1"/>
          </p:nvPr>
        </p:nvSpPr>
        <p:spPr/>
        <p:txBody>
          <a:bodyPr/>
          <a:lstStyle/>
          <a:p>
            <a:r>
              <a:rPr lang="en-US" sz="3600" dirty="0"/>
              <a:t>Which North American geographic regions are found in Georgia and what are some distinguishing characteristics of each? </a:t>
            </a:r>
            <a:r>
              <a:rPr lang="en-US" sz="3600" dirty="0" smtClean="0"/>
              <a:t> </a:t>
            </a:r>
            <a:endParaRPr lang="en-US" sz="3600" dirty="0"/>
          </a:p>
          <a:p>
            <a:r>
              <a:rPr lang="en-US" sz="3600" dirty="0"/>
              <a:t>What is the relative location of these physiographic regions within the boundaries of the State? </a:t>
            </a:r>
          </a:p>
          <a:p>
            <a:endParaRPr lang="en-US" dirty="0"/>
          </a:p>
        </p:txBody>
      </p:sp>
    </p:spTree>
    <p:extLst>
      <p:ext uri="{BB962C8B-B14F-4D97-AF65-F5344CB8AC3E}">
        <p14:creationId xmlns:p14="http://schemas.microsoft.com/office/powerpoint/2010/main" val="31738601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Georgia’s 5 geographic </a:t>
            </a:r>
            <a:r>
              <a:rPr lang="en-US" dirty="0"/>
              <a:t>r</a:t>
            </a:r>
            <a:r>
              <a:rPr lang="en-US" dirty="0" smtClean="0"/>
              <a:t>egions are a part of the geographic regions that run through the country.</a:t>
            </a:r>
            <a:endParaRPr lang="en-US" dirty="0"/>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35008" y="1123837"/>
            <a:ext cx="7034448" cy="4723863"/>
          </a:xfrm>
          <a:prstGeom prst="rect">
            <a:avLst/>
          </a:prstGeom>
        </p:spPr>
      </p:pic>
    </p:spTree>
    <p:extLst>
      <p:ext uri="{BB962C8B-B14F-4D97-AF65-F5344CB8AC3E}">
        <p14:creationId xmlns:p14="http://schemas.microsoft.com/office/powerpoint/2010/main" val="10305967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are the 5 geographic regions found in Georgia?</a:t>
            </a:r>
            <a:endParaRPr lang="en-US" dirty="0"/>
          </a:p>
        </p:txBody>
      </p:sp>
      <p:sp>
        <p:nvSpPr>
          <p:cNvPr id="3" name="Content Placeholder 2"/>
          <p:cNvSpPr>
            <a:spLocks noGrp="1"/>
          </p:cNvSpPr>
          <p:nvPr>
            <p:ph idx="1"/>
          </p:nvPr>
        </p:nvSpPr>
        <p:spPr/>
        <p:txBody>
          <a:bodyPr>
            <a:normAutofit/>
          </a:bodyPr>
          <a:lstStyle/>
          <a:p>
            <a:r>
              <a:rPr lang="en-US" sz="3600" dirty="0" smtClean="0"/>
              <a:t>Appalachian Plateau</a:t>
            </a:r>
          </a:p>
          <a:p>
            <a:r>
              <a:rPr lang="en-US" sz="3600" dirty="0" smtClean="0"/>
              <a:t>Ridge &amp; Valley</a:t>
            </a:r>
          </a:p>
          <a:p>
            <a:r>
              <a:rPr lang="en-US" sz="3600" dirty="0" smtClean="0"/>
              <a:t>Blue Ridge</a:t>
            </a:r>
          </a:p>
          <a:p>
            <a:r>
              <a:rPr lang="en-US" sz="3600" dirty="0" smtClean="0"/>
              <a:t>Piedmont</a:t>
            </a:r>
          </a:p>
          <a:p>
            <a:r>
              <a:rPr lang="en-US" sz="3600" dirty="0" smtClean="0"/>
              <a:t>Coastal Plain</a:t>
            </a:r>
            <a:endParaRPr lang="en-US" sz="3600" dirty="0"/>
          </a:p>
        </p:txBody>
      </p:sp>
    </p:spTree>
    <p:extLst>
      <p:ext uri="{BB962C8B-B14F-4D97-AF65-F5344CB8AC3E}">
        <p14:creationId xmlns:p14="http://schemas.microsoft.com/office/powerpoint/2010/main" val="19393551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73509" y="208743"/>
            <a:ext cx="4262907" cy="6406008"/>
          </a:xfrm>
          <a:prstGeom prst="rect">
            <a:avLst/>
          </a:prstGeom>
        </p:spPr>
      </p:pic>
    </p:spTree>
    <p:extLst>
      <p:ext uri="{BB962C8B-B14F-4D97-AF65-F5344CB8AC3E}">
        <p14:creationId xmlns:p14="http://schemas.microsoft.com/office/powerpoint/2010/main" val="41899321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Appalachian Plateau</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68910" y="3542764"/>
            <a:ext cx="4074552" cy="2716368"/>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34473" y="658851"/>
            <a:ext cx="3401695" cy="2547988"/>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49944" y="658851"/>
            <a:ext cx="3032810" cy="2271680"/>
          </a:xfrm>
          <a:prstGeom prst="rect">
            <a:avLst/>
          </a:prstGeom>
        </p:spPr>
      </p:pic>
    </p:spTree>
    <p:extLst>
      <p:ext uri="{BB962C8B-B14F-4D97-AF65-F5344CB8AC3E}">
        <p14:creationId xmlns:p14="http://schemas.microsoft.com/office/powerpoint/2010/main" val="2747230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Appalachian Plateau</a:t>
            </a:r>
            <a:endParaRPr lang="en-US" dirty="0"/>
          </a:p>
        </p:txBody>
      </p:sp>
      <p:sp>
        <p:nvSpPr>
          <p:cNvPr id="3" name="Content Placeholder 2"/>
          <p:cNvSpPr>
            <a:spLocks noGrp="1"/>
          </p:cNvSpPr>
          <p:nvPr>
            <p:ph idx="1"/>
          </p:nvPr>
        </p:nvSpPr>
        <p:spPr/>
        <p:txBody>
          <a:bodyPr>
            <a:normAutofit/>
          </a:bodyPr>
          <a:lstStyle/>
          <a:p>
            <a:r>
              <a:rPr lang="en-US" sz="2400" dirty="0" smtClean="0"/>
              <a:t>Located in the northwest corner of the state, it includes Dade county and part of Walker county.</a:t>
            </a:r>
          </a:p>
          <a:p>
            <a:r>
              <a:rPr lang="en-US" sz="2400" dirty="0" smtClean="0"/>
              <a:t>It is the smallest region in Georgia.</a:t>
            </a:r>
          </a:p>
          <a:p>
            <a:r>
              <a:rPr lang="en-US" sz="2400" dirty="0" smtClean="0"/>
              <a:t>Referred to as the TAG Corner because it is where Tennessee, Alabama, and Georgia meet.</a:t>
            </a:r>
          </a:p>
          <a:p>
            <a:r>
              <a:rPr lang="en-US" sz="2400" dirty="0" smtClean="0"/>
              <a:t>There are many limestone caves, deep canyons, and interesting rock formations.</a:t>
            </a:r>
          </a:p>
          <a:p>
            <a:r>
              <a:rPr lang="en-US" sz="2400" dirty="0" smtClean="0"/>
              <a:t>The soil is a mixture of limestone, shale, and sandstone, making it to poor to grow agricultural crops.</a:t>
            </a:r>
          </a:p>
          <a:p>
            <a:r>
              <a:rPr lang="en-US" sz="2400" dirty="0" smtClean="0"/>
              <a:t>Coal can be found in the region, but there is no active mining.</a:t>
            </a:r>
          </a:p>
        </p:txBody>
      </p:sp>
    </p:spTree>
    <p:extLst>
      <p:ext uri="{BB962C8B-B14F-4D97-AF65-F5344CB8AC3E}">
        <p14:creationId xmlns:p14="http://schemas.microsoft.com/office/powerpoint/2010/main" val="1232491871"/>
      </p:ext>
    </p:extLst>
  </p:cSld>
  <p:clrMapOvr>
    <a:masterClrMapping/>
  </p:clrMapOvr>
  <p:timing>
    <p:tnLst>
      <p:par>
        <p:cTn id="1" dur="indefinite" restart="never" nodeType="tmRoot"/>
      </p:par>
    </p:tnLst>
  </p:timing>
</p:sld>
</file>

<file path=ppt/theme/theme1.xml><?xml version="1.0" encoding="utf-8"?>
<a:theme xmlns:a="http://schemas.openxmlformats.org/drawingml/2006/main" name="Fram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docProps/app.xml><?xml version="1.0" encoding="utf-8"?>
<Properties xmlns="http://schemas.openxmlformats.org/officeDocument/2006/extended-properties" xmlns:vt="http://schemas.openxmlformats.org/officeDocument/2006/docPropsVTypes">
  <Template>TC103457475[[fn=Frame]]</Template>
  <TotalTime>3527</TotalTime>
  <Words>1082</Words>
  <Application>Microsoft Office PowerPoint</Application>
  <PresentationFormat>Widescreen</PresentationFormat>
  <Paragraphs>90</Paragraphs>
  <Slides>23</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23</vt:i4>
      </vt:variant>
    </vt:vector>
  </HeadingPairs>
  <TitlesOfParts>
    <vt:vector size="26" baseType="lpstr">
      <vt:lpstr>Corbel</vt:lpstr>
      <vt:lpstr>Wingdings 2</vt:lpstr>
      <vt:lpstr>Frame</vt:lpstr>
      <vt:lpstr>Georgia’s  5 Geographic  Regions</vt:lpstr>
      <vt:lpstr>Enduring Understanding</vt:lpstr>
      <vt:lpstr>Georgia Performance Standard</vt:lpstr>
      <vt:lpstr>Essential Questions</vt:lpstr>
      <vt:lpstr>Georgia’s 5 geographic regions are a part of the geographic regions that run through the country.</vt:lpstr>
      <vt:lpstr>What are the 5 geographic regions found in Georgia?</vt:lpstr>
      <vt:lpstr>PowerPoint Presentation</vt:lpstr>
      <vt:lpstr>Appalachian Plateau</vt:lpstr>
      <vt:lpstr>Appalachian Plateau</vt:lpstr>
      <vt:lpstr>Appalachian Plateau</vt:lpstr>
      <vt:lpstr>Ridge &amp; Valley</vt:lpstr>
      <vt:lpstr> Ridge &amp; Valley </vt:lpstr>
      <vt:lpstr>Blue Ridge</vt:lpstr>
      <vt:lpstr>Blue Ridge</vt:lpstr>
      <vt:lpstr>Blue Ridge</vt:lpstr>
      <vt:lpstr>Piedmont</vt:lpstr>
      <vt:lpstr>Piedmont</vt:lpstr>
      <vt:lpstr>Piedmont</vt:lpstr>
      <vt:lpstr>Coastal Plain</vt:lpstr>
      <vt:lpstr>Coastal Plain</vt:lpstr>
      <vt:lpstr>Coastal Plain</vt:lpstr>
      <vt:lpstr>Coastal Plain</vt:lpstr>
      <vt:lpstr>Choice Activity</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Georgia’s  5 Geographic  Regions</dc:title>
  <dc:creator>Westfamily</dc:creator>
  <cp:lastModifiedBy>Rhonda Jackson - Conyers Middle</cp:lastModifiedBy>
  <cp:revision>42</cp:revision>
  <dcterms:created xsi:type="dcterms:W3CDTF">2014-08-10T20:17:21Z</dcterms:created>
  <dcterms:modified xsi:type="dcterms:W3CDTF">2014-08-14T20:13:23Z</dcterms:modified>
</cp:coreProperties>
</file>