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59" r:id="rId6"/>
    <p:sldId id="262" r:id="rId7"/>
    <p:sldId id="257" r:id="rId8"/>
    <p:sldId id="267" r:id="rId9"/>
    <p:sldId id="264" r:id="rId10"/>
    <p:sldId id="263" r:id="rId11"/>
    <p:sldId id="268" r:id="rId12"/>
    <p:sldId id="265" r:id="rId13"/>
    <p:sldId id="269" r:id="rId14"/>
    <p:sldId id="270" r:id="rId15"/>
    <p:sldId id="266" r:id="rId16"/>
    <p:sldId id="273" r:id="rId17"/>
    <p:sldId id="271" r:id="rId18"/>
    <p:sldId id="279" r:id="rId19"/>
    <p:sldId id="281" r:id="rId20"/>
    <p:sldId id="294" r:id="rId21"/>
    <p:sldId id="282" r:id="rId22"/>
    <p:sldId id="297" r:id="rId23"/>
    <p:sldId id="274" r:id="rId24"/>
    <p:sldId id="284" r:id="rId25"/>
    <p:sldId id="287" r:id="rId26"/>
    <p:sldId id="285" r:id="rId27"/>
    <p:sldId id="288" r:id="rId28"/>
    <p:sldId id="292" r:id="rId29"/>
    <p:sldId id="286" r:id="rId30"/>
    <p:sldId id="293" r:id="rId31"/>
    <p:sldId id="289" r:id="rId32"/>
    <p:sldId id="290" r:id="rId33"/>
    <p:sldId id="291" r:id="rId34"/>
    <p:sldId id="272" r:id="rId35"/>
    <p:sldId id="295" r:id="rId36"/>
    <p:sldId id="296" r:id="rId37"/>
    <p:sldId id="283" r:id="rId38"/>
    <p:sldId id="275" r:id="rId39"/>
    <p:sldId id="277" r:id="rId40"/>
    <p:sldId id="278" r:id="rId41"/>
    <p:sldId id="276" r:id="rId42"/>
    <p:sldId id="28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67DCC-FEAE-42AB-A5D6-1DE7B4346F86}"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4D16590E-D68E-4FFE-A50D-124E38F8A500}">
      <dgm:prSet phldrT="[Text]"/>
      <dgm:spPr/>
      <dgm:t>
        <a:bodyPr/>
        <a:lstStyle/>
        <a:p>
          <a:r>
            <a:rPr lang="en-US" dirty="0" smtClean="0"/>
            <a:t>Legislature</a:t>
          </a:r>
          <a:endParaRPr lang="en-US" dirty="0"/>
        </a:p>
      </dgm:t>
    </dgm:pt>
    <dgm:pt modelId="{93301795-E6C6-40E6-832F-8C7A3BBFBEBC}" type="parTrans" cxnId="{3331D869-374C-46FD-8EAF-1CA05A2C32C9}">
      <dgm:prSet/>
      <dgm:spPr/>
      <dgm:t>
        <a:bodyPr/>
        <a:lstStyle/>
        <a:p>
          <a:endParaRPr lang="en-US"/>
        </a:p>
      </dgm:t>
    </dgm:pt>
    <dgm:pt modelId="{8DECB22B-7D72-4EBD-897E-44D5F3C6AE4F}" type="sibTrans" cxnId="{3331D869-374C-46FD-8EAF-1CA05A2C32C9}">
      <dgm:prSet/>
      <dgm:spPr/>
      <dgm:t>
        <a:bodyPr/>
        <a:lstStyle/>
        <a:p>
          <a:endParaRPr lang="en-US"/>
        </a:p>
      </dgm:t>
    </dgm:pt>
    <dgm:pt modelId="{C004C746-6385-4B25-818D-A339AA2F427D}">
      <dgm:prSet phldrT="[Text]"/>
      <dgm:spPr/>
      <dgm:t>
        <a:bodyPr/>
        <a:lstStyle/>
        <a:p>
          <a:r>
            <a:rPr lang="en-US" dirty="0" smtClean="0"/>
            <a:t>Chamber 1</a:t>
          </a:r>
          <a:endParaRPr lang="en-US" dirty="0"/>
        </a:p>
      </dgm:t>
    </dgm:pt>
    <dgm:pt modelId="{F0730AEE-CB0E-4861-9585-7F9DB7AB5A28}" type="parTrans" cxnId="{DC7178C3-836B-4AE6-910B-9AEC5797507F}">
      <dgm:prSet/>
      <dgm:spPr/>
      <dgm:t>
        <a:bodyPr/>
        <a:lstStyle/>
        <a:p>
          <a:endParaRPr lang="en-US"/>
        </a:p>
      </dgm:t>
    </dgm:pt>
    <dgm:pt modelId="{8FADC580-329D-44DD-9783-C258AA2BD6B6}" type="sibTrans" cxnId="{DC7178C3-836B-4AE6-910B-9AEC5797507F}">
      <dgm:prSet/>
      <dgm:spPr/>
      <dgm:t>
        <a:bodyPr/>
        <a:lstStyle/>
        <a:p>
          <a:endParaRPr lang="en-US"/>
        </a:p>
      </dgm:t>
    </dgm:pt>
    <dgm:pt modelId="{E39B59A5-463B-436E-B98E-0206338150F9}">
      <dgm:prSet phldrT="[Text]"/>
      <dgm:spPr/>
      <dgm:t>
        <a:bodyPr/>
        <a:lstStyle/>
        <a:p>
          <a:r>
            <a:rPr lang="en-US" dirty="0" smtClean="0"/>
            <a:t>Chamber 2</a:t>
          </a:r>
          <a:endParaRPr lang="en-US" dirty="0"/>
        </a:p>
      </dgm:t>
    </dgm:pt>
    <dgm:pt modelId="{C327D0EB-69CE-4669-BA6B-31CFBF7716F9}" type="parTrans" cxnId="{14A4A0FD-94E0-45E0-9B1C-0384F71328DD}">
      <dgm:prSet/>
      <dgm:spPr/>
      <dgm:t>
        <a:bodyPr/>
        <a:lstStyle/>
        <a:p>
          <a:endParaRPr lang="en-US"/>
        </a:p>
      </dgm:t>
    </dgm:pt>
    <dgm:pt modelId="{89BC323B-A5CC-4401-A785-3B76A32480FB}" type="sibTrans" cxnId="{14A4A0FD-94E0-45E0-9B1C-0384F71328DD}">
      <dgm:prSet/>
      <dgm:spPr/>
      <dgm:t>
        <a:bodyPr/>
        <a:lstStyle/>
        <a:p>
          <a:endParaRPr lang="en-US"/>
        </a:p>
      </dgm:t>
    </dgm:pt>
    <dgm:pt modelId="{80DE9AB6-79E4-461B-8FAF-443D95D9CFE0}" type="pres">
      <dgm:prSet presAssocID="{14867DCC-FEAE-42AB-A5D6-1DE7B4346F86}" presName="hierChild1" presStyleCnt="0">
        <dgm:presLayoutVars>
          <dgm:chPref val="1"/>
          <dgm:dir/>
          <dgm:animOne val="branch"/>
          <dgm:animLvl val="lvl"/>
          <dgm:resizeHandles/>
        </dgm:presLayoutVars>
      </dgm:prSet>
      <dgm:spPr/>
      <dgm:t>
        <a:bodyPr/>
        <a:lstStyle/>
        <a:p>
          <a:endParaRPr lang="en-US"/>
        </a:p>
      </dgm:t>
    </dgm:pt>
    <dgm:pt modelId="{C8F3660D-1467-4D9E-9F51-090B7A0F3BD0}" type="pres">
      <dgm:prSet presAssocID="{4D16590E-D68E-4FFE-A50D-124E38F8A500}" presName="hierRoot1" presStyleCnt="0"/>
      <dgm:spPr/>
    </dgm:pt>
    <dgm:pt modelId="{A4431D5B-1B16-4C71-AC64-AFEAB845B856}" type="pres">
      <dgm:prSet presAssocID="{4D16590E-D68E-4FFE-A50D-124E38F8A500}" presName="composite" presStyleCnt="0"/>
      <dgm:spPr/>
    </dgm:pt>
    <dgm:pt modelId="{C6B2191A-5710-4AD1-8676-6A8574F78179}" type="pres">
      <dgm:prSet presAssocID="{4D16590E-D68E-4FFE-A50D-124E38F8A500}" presName="background" presStyleLbl="node0" presStyleIdx="0" presStyleCnt="1"/>
      <dgm:spPr/>
    </dgm:pt>
    <dgm:pt modelId="{06866701-3348-4B5F-9C23-C0D7F5FC3AA1}" type="pres">
      <dgm:prSet presAssocID="{4D16590E-D68E-4FFE-A50D-124E38F8A500}" presName="text" presStyleLbl="fgAcc0" presStyleIdx="0" presStyleCnt="1">
        <dgm:presLayoutVars>
          <dgm:chPref val="3"/>
        </dgm:presLayoutVars>
      </dgm:prSet>
      <dgm:spPr/>
      <dgm:t>
        <a:bodyPr/>
        <a:lstStyle/>
        <a:p>
          <a:endParaRPr lang="en-US"/>
        </a:p>
      </dgm:t>
    </dgm:pt>
    <dgm:pt modelId="{044676EE-B262-4F61-B747-81C162BD8D87}" type="pres">
      <dgm:prSet presAssocID="{4D16590E-D68E-4FFE-A50D-124E38F8A500}" presName="hierChild2" presStyleCnt="0"/>
      <dgm:spPr/>
    </dgm:pt>
    <dgm:pt modelId="{D15835EF-EF80-4796-957F-65DF12EBBB13}" type="pres">
      <dgm:prSet presAssocID="{F0730AEE-CB0E-4861-9585-7F9DB7AB5A28}" presName="Name10" presStyleLbl="parChTrans1D2" presStyleIdx="0" presStyleCnt="2"/>
      <dgm:spPr/>
      <dgm:t>
        <a:bodyPr/>
        <a:lstStyle/>
        <a:p>
          <a:endParaRPr lang="en-US"/>
        </a:p>
      </dgm:t>
    </dgm:pt>
    <dgm:pt modelId="{FD2FA020-5605-4A5E-B5FD-FA3996F5E836}" type="pres">
      <dgm:prSet presAssocID="{C004C746-6385-4B25-818D-A339AA2F427D}" presName="hierRoot2" presStyleCnt="0"/>
      <dgm:spPr/>
    </dgm:pt>
    <dgm:pt modelId="{AE6E0C78-92B5-4CA9-84A0-717BF033EE61}" type="pres">
      <dgm:prSet presAssocID="{C004C746-6385-4B25-818D-A339AA2F427D}" presName="composite2" presStyleCnt="0"/>
      <dgm:spPr/>
    </dgm:pt>
    <dgm:pt modelId="{8B006CE6-B1E4-4BA0-A991-7C9DA793AA8C}" type="pres">
      <dgm:prSet presAssocID="{C004C746-6385-4B25-818D-A339AA2F427D}" presName="background2" presStyleLbl="node2" presStyleIdx="0" presStyleCnt="2"/>
      <dgm:spPr/>
    </dgm:pt>
    <dgm:pt modelId="{D3DB8460-357C-4943-90FF-C5B2CEA4BFDC}" type="pres">
      <dgm:prSet presAssocID="{C004C746-6385-4B25-818D-A339AA2F427D}" presName="text2" presStyleLbl="fgAcc2" presStyleIdx="0" presStyleCnt="2">
        <dgm:presLayoutVars>
          <dgm:chPref val="3"/>
        </dgm:presLayoutVars>
      </dgm:prSet>
      <dgm:spPr/>
      <dgm:t>
        <a:bodyPr/>
        <a:lstStyle/>
        <a:p>
          <a:endParaRPr lang="en-US"/>
        </a:p>
      </dgm:t>
    </dgm:pt>
    <dgm:pt modelId="{0E0A4EDD-0B08-42CF-91D9-53D6676928E0}" type="pres">
      <dgm:prSet presAssocID="{C004C746-6385-4B25-818D-A339AA2F427D}" presName="hierChild3" presStyleCnt="0"/>
      <dgm:spPr/>
    </dgm:pt>
    <dgm:pt modelId="{CD03A486-A532-4147-A380-164ADB5B2767}" type="pres">
      <dgm:prSet presAssocID="{C327D0EB-69CE-4669-BA6B-31CFBF7716F9}" presName="Name10" presStyleLbl="parChTrans1D2" presStyleIdx="1" presStyleCnt="2"/>
      <dgm:spPr/>
      <dgm:t>
        <a:bodyPr/>
        <a:lstStyle/>
        <a:p>
          <a:endParaRPr lang="en-US"/>
        </a:p>
      </dgm:t>
    </dgm:pt>
    <dgm:pt modelId="{B1425F7C-2826-495A-9719-D804EC5D2B64}" type="pres">
      <dgm:prSet presAssocID="{E39B59A5-463B-436E-B98E-0206338150F9}" presName="hierRoot2" presStyleCnt="0"/>
      <dgm:spPr/>
    </dgm:pt>
    <dgm:pt modelId="{21D96244-1CF6-40EF-904B-2D889CC96ECE}" type="pres">
      <dgm:prSet presAssocID="{E39B59A5-463B-436E-B98E-0206338150F9}" presName="composite2" presStyleCnt="0"/>
      <dgm:spPr/>
    </dgm:pt>
    <dgm:pt modelId="{A95F03FF-E48C-4929-AD31-0F22BEECE0B6}" type="pres">
      <dgm:prSet presAssocID="{E39B59A5-463B-436E-B98E-0206338150F9}" presName="background2" presStyleLbl="node2" presStyleIdx="1" presStyleCnt="2"/>
      <dgm:spPr/>
    </dgm:pt>
    <dgm:pt modelId="{6784BBC8-82E3-45AC-A0BE-662BC5AC733F}" type="pres">
      <dgm:prSet presAssocID="{E39B59A5-463B-436E-B98E-0206338150F9}" presName="text2" presStyleLbl="fgAcc2" presStyleIdx="1" presStyleCnt="2">
        <dgm:presLayoutVars>
          <dgm:chPref val="3"/>
        </dgm:presLayoutVars>
      </dgm:prSet>
      <dgm:spPr/>
      <dgm:t>
        <a:bodyPr/>
        <a:lstStyle/>
        <a:p>
          <a:endParaRPr lang="en-US"/>
        </a:p>
      </dgm:t>
    </dgm:pt>
    <dgm:pt modelId="{47269829-DB69-47CB-AD53-29A5FF823D8A}" type="pres">
      <dgm:prSet presAssocID="{E39B59A5-463B-436E-B98E-0206338150F9}" presName="hierChild3" presStyleCnt="0"/>
      <dgm:spPr/>
    </dgm:pt>
  </dgm:ptLst>
  <dgm:cxnLst>
    <dgm:cxn modelId="{FE2DED87-8270-49BE-BEEC-B156016CFC57}" type="presOf" srcId="{4D16590E-D68E-4FFE-A50D-124E38F8A500}" destId="{06866701-3348-4B5F-9C23-C0D7F5FC3AA1}" srcOrd="0" destOrd="0" presId="urn:microsoft.com/office/officeart/2005/8/layout/hierarchy1"/>
    <dgm:cxn modelId="{30F04025-70A8-428D-9A19-0838342F3848}" type="presOf" srcId="{F0730AEE-CB0E-4861-9585-7F9DB7AB5A28}" destId="{D15835EF-EF80-4796-957F-65DF12EBBB13}" srcOrd="0" destOrd="0" presId="urn:microsoft.com/office/officeart/2005/8/layout/hierarchy1"/>
    <dgm:cxn modelId="{EB439C02-73C8-4EB6-9398-FC2D287A335F}" type="presOf" srcId="{C327D0EB-69CE-4669-BA6B-31CFBF7716F9}" destId="{CD03A486-A532-4147-A380-164ADB5B2767}" srcOrd="0" destOrd="0" presId="urn:microsoft.com/office/officeart/2005/8/layout/hierarchy1"/>
    <dgm:cxn modelId="{C55125DD-8AFB-4E31-A821-6A6383512A46}" type="presOf" srcId="{E39B59A5-463B-436E-B98E-0206338150F9}" destId="{6784BBC8-82E3-45AC-A0BE-662BC5AC733F}" srcOrd="0" destOrd="0" presId="urn:microsoft.com/office/officeart/2005/8/layout/hierarchy1"/>
    <dgm:cxn modelId="{3331D869-374C-46FD-8EAF-1CA05A2C32C9}" srcId="{14867DCC-FEAE-42AB-A5D6-1DE7B4346F86}" destId="{4D16590E-D68E-4FFE-A50D-124E38F8A500}" srcOrd="0" destOrd="0" parTransId="{93301795-E6C6-40E6-832F-8C7A3BBFBEBC}" sibTransId="{8DECB22B-7D72-4EBD-897E-44D5F3C6AE4F}"/>
    <dgm:cxn modelId="{DC7178C3-836B-4AE6-910B-9AEC5797507F}" srcId="{4D16590E-D68E-4FFE-A50D-124E38F8A500}" destId="{C004C746-6385-4B25-818D-A339AA2F427D}" srcOrd="0" destOrd="0" parTransId="{F0730AEE-CB0E-4861-9585-7F9DB7AB5A28}" sibTransId="{8FADC580-329D-44DD-9783-C258AA2BD6B6}"/>
    <dgm:cxn modelId="{8E2C76E9-1085-41FD-B7B5-B9698EAC883A}" type="presOf" srcId="{C004C746-6385-4B25-818D-A339AA2F427D}" destId="{D3DB8460-357C-4943-90FF-C5B2CEA4BFDC}" srcOrd="0" destOrd="0" presId="urn:microsoft.com/office/officeart/2005/8/layout/hierarchy1"/>
    <dgm:cxn modelId="{44BB9C8B-76EA-4555-9E8E-A452F1F944F4}" type="presOf" srcId="{14867DCC-FEAE-42AB-A5D6-1DE7B4346F86}" destId="{80DE9AB6-79E4-461B-8FAF-443D95D9CFE0}" srcOrd="0" destOrd="0" presId="urn:microsoft.com/office/officeart/2005/8/layout/hierarchy1"/>
    <dgm:cxn modelId="{14A4A0FD-94E0-45E0-9B1C-0384F71328DD}" srcId="{4D16590E-D68E-4FFE-A50D-124E38F8A500}" destId="{E39B59A5-463B-436E-B98E-0206338150F9}" srcOrd="1" destOrd="0" parTransId="{C327D0EB-69CE-4669-BA6B-31CFBF7716F9}" sibTransId="{89BC323B-A5CC-4401-A785-3B76A32480FB}"/>
    <dgm:cxn modelId="{03B5B40D-7A1E-48B3-8BF4-96891D1194F4}" type="presParOf" srcId="{80DE9AB6-79E4-461B-8FAF-443D95D9CFE0}" destId="{C8F3660D-1467-4D9E-9F51-090B7A0F3BD0}" srcOrd="0" destOrd="0" presId="urn:microsoft.com/office/officeart/2005/8/layout/hierarchy1"/>
    <dgm:cxn modelId="{35843B5C-6431-4F72-9E4E-FBC660BFFD43}" type="presParOf" srcId="{C8F3660D-1467-4D9E-9F51-090B7A0F3BD0}" destId="{A4431D5B-1B16-4C71-AC64-AFEAB845B856}" srcOrd="0" destOrd="0" presId="urn:microsoft.com/office/officeart/2005/8/layout/hierarchy1"/>
    <dgm:cxn modelId="{68607349-B86C-45AE-B87F-E40DE3900C16}" type="presParOf" srcId="{A4431D5B-1B16-4C71-AC64-AFEAB845B856}" destId="{C6B2191A-5710-4AD1-8676-6A8574F78179}" srcOrd="0" destOrd="0" presId="urn:microsoft.com/office/officeart/2005/8/layout/hierarchy1"/>
    <dgm:cxn modelId="{52086ABD-0F78-4A17-A9B9-985EBA2E258D}" type="presParOf" srcId="{A4431D5B-1B16-4C71-AC64-AFEAB845B856}" destId="{06866701-3348-4B5F-9C23-C0D7F5FC3AA1}" srcOrd="1" destOrd="0" presId="urn:microsoft.com/office/officeart/2005/8/layout/hierarchy1"/>
    <dgm:cxn modelId="{6582F456-647F-4506-80F0-76C71B240E34}" type="presParOf" srcId="{C8F3660D-1467-4D9E-9F51-090B7A0F3BD0}" destId="{044676EE-B262-4F61-B747-81C162BD8D87}" srcOrd="1" destOrd="0" presId="urn:microsoft.com/office/officeart/2005/8/layout/hierarchy1"/>
    <dgm:cxn modelId="{40D91618-F950-4579-AED8-16D26455CCC6}" type="presParOf" srcId="{044676EE-B262-4F61-B747-81C162BD8D87}" destId="{D15835EF-EF80-4796-957F-65DF12EBBB13}" srcOrd="0" destOrd="0" presId="urn:microsoft.com/office/officeart/2005/8/layout/hierarchy1"/>
    <dgm:cxn modelId="{AE2AFDB0-5A78-4991-89D0-DFB38968C7A8}" type="presParOf" srcId="{044676EE-B262-4F61-B747-81C162BD8D87}" destId="{FD2FA020-5605-4A5E-B5FD-FA3996F5E836}" srcOrd="1" destOrd="0" presId="urn:microsoft.com/office/officeart/2005/8/layout/hierarchy1"/>
    <dgm:cxn modelId="{6953CB30-2EDE-4711-858F-C6E4BEBD85F2}" type="presParOf" srcId="{FD2FA020-5605-4A5E-B5FD-FA3996F5E836}" destId="{AE6E0C78-92B5-4CA9-84A0-717BF033EE61}" srcOrd="0" destOrd="0" presId="urn:microsoft.com/office/officeart/2005/8/layout/hierarchy1"/>
    <dgm:cxn modelId="{1A8F3F31-6625-4CFF-8641-ABF99A0FE96F}" type="presParOf" srcId="{AE6E0C78-92B5-4CA9-84A0-717BF033EE61}" destId="{8B006CE6-B1E4-4BA0-A991-7C9DA793AA8C}" srcOrd="0" destOrd="0" presId="urn:microsoft.com/office/officeart/2005/8/layout/hierarchy1"/>
    <dgm:cxn modelId="{5C9B11BB-4CE1-4D98-A76E-748591875F29}" type="presParOf" srcId="{AE6E0C78-92B5-4CA9-84A0-717BF033EE61}" destId="{D3DB8460-357C-4943-90FF-C5B2CEA4BFDC}" srcOrd="1" destOrd="0" presId="urn:microsoft.com/office/officeart/2005/8/layout/hierarchy1"/>
    <dgm:cxn modelId="{B741AE1F-C051-4FAF-86D2-0BC3944BA256}" type="presParOf" srcId="{FD2FA020-5605-4A5E-B5FD-FA3996F5E836}" destId="{0E0A4EDD-0B08-42CF-91D9-53D6676928E0}" srcOrd="1" destOrd="0" presId="urn:microsoft.com/office/officeart/2005/8/layout/hierarchy1"/>
    <dgm:cxn modelId="{C2FB015B-B954-49C3-9C8C-ADAECB217104}" type="presParOf" srcId="{044676EE-B262-4F61-B747-81C162BD8D87}" destId="{CD03A486-A532-4147-A380-164ADB5B2767}" srcOrd="2" destOrd="0" presId="urn:microsoft.com/office/officeart/2005/8/layout/hierarchy1"/>
    <dgm:cxn modelId="{2C14328A-DD94-4B2D-84F4-0D8091166A24}" type="presParOf" srcId="{044676EE-B262-4F61-B747-81C162BD8D87}" destId="{B1425F7C-2826-495A-9719-D804EC5D2B64}" srcOrd="3" destOrd="0" presId="urn:microsoft.com/office/officeart/2005/8/layout/hierarchy1"/>
    <dgm:cxn modelId="{66150004-B2BC-4A7A-97C7-AD5C3CDE8367}" type="presParOf" srcId="{B1425F7C-2826-495A-9719-D804EC5D2B64}" destId="{21D96244-1CF6-40EF-904B-2D889CC96ECE}" srcOrd="0" destOrd="0" presId="urn:microsoft.com/office/officeart/2005/8/layout/hierarchy1"/>
    <dgm:cxn modelId="{C703F0FD-E666-4DA4-89BD-C783B04D0227}" type="presParOf" srcId="{21D96244-1CF6-40EF-904B-2D889CC96ECE}" destId="{A95F03FF-E48C-4929-AD31-0F22BEECE0B6}" srcOrd="0" destOrd="0" presId="urn:microsoft.com/office/officeart/2005/8/layout/hierarchy1"/>
    <dgm:cxn modelId="{8EB2A862-300F-4305-8831-66B72784C24B}" type="presParOf" srcId="{21D96244-1CF6-40EF-904B-2D889CC96ECE}" destId="{6784BBC8-82E3-45AC-A0BE-662BC5AC733F}" srcOrd="1" destOrd="0" presId="urn:microsoft.com/office/officeart/2005/8/layout/hierarchy1"/>
    <dgm:cxn modelId="{05B75386-80A8-4EE3-93E1-FE2C8F7DBF26}" type="presParOf" srcId="{B1425F7C-2826-495A-9719-D804EC5D2B64}" destId="{47269829-DB69-47CB-AD53-29A5FF823D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A486-A532-4147-A380-164ADB5B2767}">
      <dsp:nvSpPr>
        <dsp:cNvPr id="0" name=""/>
        <dsp:cNvSpPr/>
      </dsp:nvSpPr>
      <dsp:spPr>
        <a:xfrm>
          <a:off x="1961121" y="1006740"/>
          <a:ext cx="968553" cy="460943"/>
        </a:xfrm>
        <a:custGeom>
          <a:avLst/>
          <a:gdLst/>
          <a:ahLst/>
          <a:cxnLst/>
          <a:rect l="0" t="0" r="0" b="0"/>
          <a:pathLst>
            <a:path>
              <a:moveTo>
                <a:pt x="0" y="0"/>
              </a:moveTo>
              <a:lnTo>
                <a:pt x="0" y="314119"/>
              </a:lnTo>
              <a:lnTo>
                <a:pt x="968553" y="314119"/>
              </a:lnTo>
              <a:lnTo>
                <a:pt x="968553" y="46094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5835EF-EF80-4796-957F-65DF12EBBB13}">
      <dsp:nvSpPr>
        <dsp:cNvPr id="0" name=""/>
        <dsp:cNvSpPr/>
      </dsp:nvSpPr>
      <dsp:spPr>
        <a:xfrm>
          <a:off x="992567" y="1006740"/>
          <a:ext cx="968553" cy="460943"/>
        </a:xfrm>
        <a:custGeom>
          <a:avLst/>
          <a:gdLst/>
          <a:ahLst/>
          <a:cxnLst/>
          <a:rect l="0" t="0" r="0" b="0"/>
          <a:pathLst>
            <a:path>
              <a:moveTo>
                <a:pt x="968553" y="0"/>
              </a:moveTo>
              <a:lnTo>
                <a:pt x="968553" y="314119"/>
              </a:lnTo>
              <a:lnTo>
                <a:pt x="0" y="314119"/>
              </a:lnTo>
              <a:lnTo>
                <a:pt x="0" y="46094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B2191A-5710-4AD1-8676-6A8574F78179}">
      <dsp:nvSpPr>
        <dsp:cNvPr id="0" name=""/>
        <dsp:cNvSpPr/>
      </dsp:nvSpPr>
      <dsp:spPr>
        <a:xfrm>
          <a:off x="1168668" y="324"/>
          <a:ext cx="1584906" cy="10064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66701-3348-4B5F-9C23-C0D7F5FC3AA1}">
      <dsp:nvSpPr>
        <dsp:cNvPr id="0" name=""/>
        <dsp:cNvSpPr/>
      </dsp:nvSpPr>
      <dsp:spPr>
        <a:xfrm>
          <a:off x="1344769" y="167620"/>
          <a:ext cx="1584906" cy="100641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Legislature</a:t>
          </a:r>
          <a:endParaRPr lang="en-US" sz="2400" kern="1200" dirty="0"/>
        </a:p>
      </dsp:txBody>
      <dsp:txXfrm>
        <a:off x="1374246" y="197097"/>
        <a:ext cx="1525952" cy="947461"/>
      </dsp:txXfrm>
    </dsp:sp>
    <dsp:sp modelId="{8B006CE6-B1E4-4BA0-A991-7C9DA793AA8C}">
      <dsp:nvSpPr>
        <dsp:cNvPr id="0" name=""/>
        <dsp:cNvSpPr/>
      </dsp:nvSpPr>
      <dsp:spPr>
        <a:xfrm>
          <a:off x="200114" y="1467683"/>
          <a:ext cx="1584906" cy="100641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B8460-357C-4943-90FF-C5B2CEA4BFDC}">
      <dsp:nvSpPr>
        <dsp:cNvPr id="0" name=""/>
        <dsp:cNvSpPr/>
      </dsp:nvSpPr>
      <dsp:spPr>
        <a:xfrm>
          <a:off x="376215" y="1634979"/>
          <a:ext cx="1584906" cy="100641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Chamber 1</a:t>
          </a:r>
          <a:endParaRPr lang="en-US" sz="2400" kern="1200" dirty="0"/>
        </a:p>
      </dsp:txBody>
      <dsp:txXfrm>
        <a:off x="405692" y="1664456"/>
        <a:ext cx="1525952" cy="947461"/>
      </dsp:txXfrm>
    </dsp:sp>
    <dsp:sp modelId="{A95F03FF-E48C-4929-AD31-0F22BEECE0B6}">
      <dsp:nvSpPr>
        <dsp:cNvPr id="0" name=""/>
        <dsp:cNvSpPr/>
      </dsp:nvSpPr>
      <dsp:spPr>
        <a:xfrm>
          <a:off x="2137222" y="1467683"/>
          <a:ext cx="1584906" cy="100641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4BBC8-82E3-45AC-A0BE-662BC5AC733F}">
      <dsp:nvSpPr>
        <dsp:cNvPr id="0" name=""/>
        <dsp:cNvSpPr/>
      </dsp:nvSpPr>
      <dsp:spPr>
        <a:xfrm>
          <a:off x="2313323" y="1634979"/>
          <a:ext cx="1584906" cy="100641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Chamber 2</a:t>
          </a:r>
          <a:endParaRPr lang="en-US" sz="2400" kern="1200" dirty="0"/>
        </a:p>
      </dsp:txBody>
      <dsp:txXfrm>
        <a:off x="2342800" y="1664456"/>
        <a:ext cx="1525952" cy="9474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32625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72292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221543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340846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265485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357650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7640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327584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222664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421989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6EC7E-10A3-4A06-A71F-5AE183C669AA}" type="datetimeFigureOut">
              <a:rPr lang="en-US" smtClean="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4B1EB9-FD58-4076-AE52-5E60C0F459ED}" type="slidenum">
              <a:rPr lang="en-US" smtClean="0"/>
              <a:t>‹#›</a:t>
            </a:fld>
            <a:endParaRPr lang="en-US" dirty="0"/>
          </a:p>
        </p:txBody>
      </p:sp>
    </p:spTree>
    <p:extLst>
      <p:ext uri="{BB962C8B-B14F-4D97-AF65-F5344CB8AC3E}">
        <p14:creationId xmlns:p14="http://schemas.microsoft.com/office/powerpoint/2010/main" val="351101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6EC7E-10A3-4A06-A71F-5AE183C669AA}" type="datetimeFigureOut">
              <a:rPr lang="en-US" smtClean="0"/>
              <a:t>11/17/2014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B1EB9-FD58-4076-AE52-5E60C0F459ED}" type="slidenum">
              <a:rPr lang="en-US" smtClean="0"/>
              <a:t>‹#›</a:t>
            </a:fld>
            <a:endParaRPr lang="en-US" dirty="0"/>
          </a:p>
        </p:txBody>
      </p:sp>
    </p:spTree>
    <p:extLst>
      <p:ext uri="{BB962C8B-B14F-4D97-AF65-F5344CB8AC3E}">
        <p14:creationId xmlns:p14="http://schemas.microsoft.com/office/powerpoint/2010/main" val="308124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W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 New Government for a New Country</a:t>
            </a:r>
          </a:p>
        </p:txBody>
      </p:sp>
      <p:sp>
        <p:nvSpPr>
          <p:cNvPr id="3" name="Subtitle 2"/>
          <p:cNvSpPr>
            <a:spLocks noGrp="1"/>
          </p:cNvSpPr>
          <p:nvPr>
            <p:ph type="subTitle" idx="1"/>
          </p:nvPr>
        </p:nvSpPr>
        <p:spPr>
          <a:xfrm>
            <a:off x="1524000" y="5595513"/>
            <a:ext cx="9144000" cy="1655762"/>
          </a:xfrm>
        </p:spPr>
        <p:txBody>
          <a:bodyPr>
            <a:normAutofit/>
          </a:bodyPr>
          <a:lstStyle/>
          <a:p>
            <a:r>
              <a:rPr lang="en-US" sz="1200" dirty="0" smtClean="0"/>
              <a:t>Fall 2014-15</a:t>
            </a:r>
          </a:p>
          <a:p>
            <a:r>
              <a:rPr lang="en-US" sz="1200" dirty="0" smtClean="0"/>
              <a:t>GPS:  SS8H4a &amp; b</a:t>
            </a:r>
          </a:p>
          <a:p>
            <a:r>
              <a:rPr lang="en-US" sz="1200" dirty="0" smtClean="0"/>
              <a:t>Mrs. Kim West</a:t>
            </a:r>
            <a:endParaRPr lang="en-US" sz="1200" dirty="0"/>
          </a:p>
        </p:txBody>
      </p:sp>
    </p:spTree>
    <p:extLst>
      <p:ext uri="{BB962C8B-B14F-4D97-AF65-F5344CB8AC3E}">
        <p14:creationId xmlns:p14="http://schemas.microsoft.com/office/powerpoint/2010/main" val="1654348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#1</a:t>
            </a:r>
            <a:endParaRPr lang="en-US" b="1" dirty="0"/>
          </a:p>
        </p:txBody>
      </p:sp>
      <p:sp>
        <p:nvSpPr>
          <p:cNvPr id="5" name="Content Placeholder 4"/>
          <p:cNvSpPr>
            <a:spLocks noGrp="1"/>
          </p:cNvSpPr>
          <p:nvPr>
            <p:ph sz="half" idx="1"/>
          </p:nvPr>
        </p:nvSpPr>
        <p:spPr>
          <a:xfrm>
            <a:off x="838200" y="1184856"/>
            <a:ext cx="1956515" cy="4992107"/>
          </a:xfrm>
        </p:spPr>
        <p:txBody>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952480" y="1184855"/>
            <a:ext cx="8161987" cy="4992107"/>
          </a:xfrm>
        </p:spPr>
        <p:txBody>
          <a:bodyPr/>
          <a:lstStyle/>
          <a:p>
            <a:r>
              <a:rPr lang="en-US" dirty="0" smtClean="0"/>
              <a:t> Three written documents laid the foundation for our country’s government.</a:t>
            </a:r>
          </a:p>
          <a:p>
            <a:pPr lvl="1"/>
            <a:r>
              <a:rPr lang="en-US" dirty="0" smtClean="0"/>
              <a:t>Declaration of Independence</a:t>
            </a:r>
          </a:p>
          <a:p>
            <a:pPr lvl="1"/>
            <a:r>
              <a:rPr lang="en-US" dirty="0" smtClean="0"/>
              <a:t>Articles of Confederation</a:t>
            </a:r>
          </a:p>
          <a:p>
            <a:pPr lvl="1"/>
            <a:r>
              <a:rPr lang="en-US" dirty="0" smtClean="0"/>
              <a:t>U.S. Constitution</a:t>
            </a:r>
          </a:p>
          <a:p>
            <a:endParaRPr lang="en-US" dirty="0"/>
          </a:p>
        </p:txBody>
      </p:sp>
      <p:cxnSp>
        <p:nvCxnSpPr>
          <p:cNvPr id="8" name="Straight Connector 7"/>
          <p:cNvCxnSpPr/>
          <p:nvPr/>
        </p:nvCxnSpPr>
        <p:spPr>
          <a:xfrm>
            <a:off x="2794715"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230" y="3232597"/>
            <a:ext cx="4216543" cy="2854213"/>
          </a:xfrm>
          <a:prstGeom prst="rect">
            <a:avLst/>
          </a:prstGeom>
        </p:spPr>
      </p:pic>
    </p:spTree>
    <p:extLst>
      <p:ext uri="{BB962C8B-B14F-4D97-AF65-F5344CB8AC3E}">
        <p14:creationId xmlns:p14="http://schemas.microsoft.com/office/powerpoint/2010/main" val="1699456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365125"/>
            <a:ext cx="3406003" cy="5842492"/>
          </a:xfrm>
        </p:spPr>
        <p:txBody>
          <a:bodyPr>
            <a:normAutofit/>
          </a:bodyPr>
          <a:lstStyle/>
          <a:p>
            <a:pPr algn="ctr"/>
            <a:r>
              <a:rPr lang="en-US" sz="4000" b="1" dirty="0" smtClean="0"/>
              <a:t>Articles of Confederation: The United States’ First National Government</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158" y="0"/>
            <a:ext cx="4349683" cy="6858000"/>
          </a:xfrm>
          <a:prstGeom prst="rect">
            <a:avLst/>
          </a:prstGeom>
        </p:spPr>
      </p:pic>
    </p:spTree>
    <p:extLst>
      <p:ext uri="{BB962C8B-B14F-4D97-AF65-F5344CB8AC3E}">
        <p14:creationId xmlns:p14="http://schemas.microsoft.com/office/powerpoint/2010/main" val="1045649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#2</a:t>
            </a:r>
            <a:endParaRPr lang="en-US" b="1" dirty="0"/>
          </a:p>
        </p:txBody>
      </p:sp>
      <p:sp>
        <p:nvSpPr>
          <p:cNvPr id="5" name="Content Placeholder 4"/>
          <p:cNvSpPr>
            <a:spLocks noGrp="1"/>
          </p:cNvSpPr>
          <p:nvPr>
            <p:ph sz="half" idx="1"/>
          </p:nvPr>
        </p:nvSpPr>
        <p:spPr>
          <a:xfrm>
            <a:off x="310166" y="1184856"/>
            <a:ext cx="1956515" cy="4992107"/>
          </a:xfrm>
        </p:spPr>
        <p:txBody>
          <a:bodyPr>
            <a:normAutofit lnSpcReduction="10000"/>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640947"/>
          </a:xfrm>
        </p:spPr>
        <p:txBody>
          <a:bodyPr>
            <a:normAutofit lnSpcReduction="10000"/>
          </a:bodyPr>
          <a:lstStyle/>
          <a:p>
            <a:r>
              <a:rPr lang="en-US" dirty="0" smtClean="0"/>
              <a:t>After the Declaration of Independence was written, the Continental Congress (delegates from the 13 colonies</a:t>
            </a:r>
            <a:r>
              <a:rPr lang="en-US" dirty="0"/>
              <a:t>) </a:t>
            </a:r>
            <a:r>
              <a:rPr lang="en-US" dirty="0" smtClean="0"/>
              <a:t>appointed </a:t>
            </a:r>
            <a:r>
              <a:rPr lang="en-US" dirty="0"/>
              <a:t>a committee to create a plan for a central government. </a:t>
            </a:r>
            <a:endParaRPr lang="en-US" dirty="0" smtClean="0"/>
          </a:p>
          <a:p>
            <a:r>
              <a:rPr lang="en-US" dirty="0" smtClean="0"/>
              <a:t>The delegates did not want to create a central government that was too powerful considering how badly the British king treated the colonies – </a:t>
            </a:r>
            <a:r>
              <a:rPr lang="en-US" b="1" u="sng" dirty="0" smtClean="0">
                <a:solidFill>
                  <a:schemeClr val="accent1">
                    <a:lumMod val="75000"/>
                  </a:schemeClr>
                </a:solidFill>
              </a:rPr>
              <a:t>ALL POWERFUL MONARCH BE GONE!</a:t>
            </a:r>
          </a:p>
          <a:p>
            <a:r>
              <a:rPr lang="en-US" dirty="0" smtClean="0"/>
              <a:t>The goal was to create a central or national government that was strong enough to make decisions for the entire country, while still ensuring that the states had the power to make their own decisions.</a:t>
            </a:r>
          </a:p>
          <a:p>
            <a:pPr marL="0" indent="0">
              <a:buNone/>
            </a:pPr>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121" y="1442434"/>
            <a:ext cx="2240499" cy="3458747"/>
          </a:xfrm>
          <a:prstGeom prst="rect">
            <a:avLst/>
          </a:prstGeom>
        </p:spPr>
      </p:pic>
    </p:spTree>
    <p:extLst>
      <p:ext uri="{BB962C8B-B14F-4D97-AF65-F5344CB8AC3E}">
        <p14:creationId xmlns:p14="http://schemas.microsoft.com/office/powerpoint/2010/main" val="3628897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#2 continued</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r>
              <a:rPr lang="en-US" dirty="0"/>
              <a:t>A central government was important to unifying the colonies, now called states</a:t>
            </a:r>
            <a:r>
              <a:rPr lang="en-US" dirty="0" smtClean="0"/>
              <a:t>.</a:t>
            </a:r>
          </a:p>
          <a:p>
            <a:r>
              <a:rPr lang="en-US" dirty="0" smtClean="0"/>
              <a:t>The unification of the states was important to working together to fight against the British.</a:t>
            </a:r>
            <a:endParaRPr lang="en-US" dirty="0"/>
          </a:p>
          <a:p>
            <a:r>
              <a:rPr lang="en-US" dirty="0" smtClean="0"/>
              <a:t>The </a:t>
            </a:r>
            <a:r>
              <a:rPr lang="en-US" dirty="0"/>
              <a:t>committee quickly wrote the </a:t>
            </a:r>
            <a:r>
              <a:rPr lang="en-US" b="1" u="sng" cap="all" dirty="0">
                <a:solidFill>
                  <a:srgbClr val="FF0000"/>
                </a:solidFill>
              </a:rPr>
              <a:t>Articles of Confederation</a:t>
            </a:r>
            <a:r>
              <a:rPr lang="en-US" dirty="0"/>
              <a:t>, which created a loose alliance of </a:t>
            </a:r>
            <a:r>
              <a:rPr lang="en-US" b="1" u="sng" cap="all" dirty="0" smtClean="0">
                <a:solidFill>
                  <a:srgbClr val="FF0000"/>
                </a:solidFill>
              </a:rPr>
              <a:t>sovereign</a:t>
            </a:r>
            <a:r>
              <a:rPr lang="en-US" b="1" u="sng" dirty="0" smtClean="0">
                <a:solidFill>
                  <a:srgbClr val="FF0000"/>
                </a:solidFill>
              </a:rPr>
              <a:t> (independent) </a:t>
            </a:r>
            <a:r>
              <a:rPr lang="en-US" dirty="0" smtClean="0"/>
              <a:t>states</a:t>
            </a:r>
            <a:r>
              <a:rPr lang="en-US" dirty="0"/>
              <a:t>. </a:t>
            </a:r>
            <a:endParaRPr lang="en-US" dirty="0" smtClean="0"/>
          </a:p>
          <a:p>
            <a:r>
              <a:rPr lang="en-US" dirty="0" smtClean="0"/>
              <a:t>The </a:t>
            </a:r>
            <a:r>
              <a:rPr lang="en-US" dirty="0"/>
              <a:t>Articles were drafted </a:t>
            </a:r>
            <a:r>
              <a:rPr lang="en-US" dirty="0" smtClean="0"/>
              <a:t>quickly in November 1777, but </a:t>
            </a:r>
            <a:r>
              <a:rPr lang="en-US" b="1" u="sng" cap="all" dirty="0" smtClean="0">
                <a:solidFill>
                  <a:srgbClr val="FF0000"/>
                </a:solidFill>
              </a:rPr>
              <a:t>ratification</a:t>
            </a:r>
            <a:r>
              <a:rPr lang="en-US" dirty="0" smtClean="0"/>
              <a:t> </a:t>
            </a:r>
            <a:r>
              <a:rPr lang="en-US" b="1" u="sng" dirty="0" smtClean="0">
                <a:solidFill>
                  <a:srgbClr val="FF0000"/>
                </a:solidFill>
              </a:rPr>
              <a:t>(approval) </a:t>
            </a:r>
            <a:r>
              <a:rPr lang="en-US" dirty="0"/>
              <a:t>of them was delayed until 1781</a:t>
            </a:r>
            <a:r>
              <a:rPr lang="en-US" dirty="0" smtClean="0"/>
              <a:t>.</a:t>
            </a:r>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121" y="1442434"/>
            <a:ext cx="2240499" cy="3458747"/>
          </a:xfrm>
          <a:prstGeom prst="rect">
            <a:avLst/>
          </a:prstGeom>
        </p:spPr>
      </p:pic>
    </p:spTree>
    <p:extLst>
      <p:ext uri="{BB962C8B-B14F-4D97-AF65-F5344CB8AC3E}">
        <p14:creationId xmlns:p14="http://schemas.microsoft.com/office/powerpoint/2010/main" val="2653608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#2 continued</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06575" y="1015294"/>
            <a:ext cx="6898131" cy="5434885"/>
          </a:xfrm>
        </p:spPr>
        <p:txBody>
          <a:bodyPr>
            <a:normAutofit/>
          </a:bodyPr>
          <a:lstStyle/>
          <a:p>
            <a:r>
              <a:rPr lang="en-US" dirty="0" smtClean="0"/>
              <a:t>Under the Articles of Confederation (AOC) a national Congress was created.</a:t>
            </a:r>
            <a:endParaRPr lang="en-US" dirty="0"/>
          </a:p>
          <a:p>
            <a:r>
              <a:rPr lang="en-US" dirty="0" smtClean="0"/>
              <a:t>Delegates from the states represented the interests of the states.</a:t>
            </a:r>
          </a:p>
          <a:p>
            <a:r>
              <a:rPr lang="en-US" dirty="0" smtClean="0"/>
              <a:t>There was only a </a:t>
            </a:r>
            <a:r>
              <a:rPr lang="en-US" b="1" u="sng" cap="all" dirty="0" smtClean="0">
                <a:solidFill>
                  <a:srgbClr val="FF0000"/>
                </a:solidFill>
              </a:rPr>
              <a:t>legislative </a:t>
            </a:r>
            <a:r>
              <a:rPr lang="en-US" b="1" u="sng" dirty="0" smtClean="0">
                <a:solidFill>
                  <a:srgbClr val="FF0000"/>
                </a:solidFill>
              </a:rPr>
              <a:t>(law making) </a:t>
            </a:r>
            <a:r>
              <a:rPr lang="en-US" dirty="0" smtClean="0"/>
              <a:t>branch of government, no executive or judicial branches.</a:t>
            </a:r>
          </a:p>
          <a:p>
            <a:pPr marL="0" indent="0" algn="ctr">
              <a:buNone/>
            </a:pPr>
            <a:r>
              <a:rPr lang="en-US" b="1" i="1" dirty="0" smtClean="0">
                <a:solidFill>
                  <a:schemeClr val="accent1">
                    <a:lumMod val="50000"/>
                  </a:schemeClr>
                </a:solidFill>
              </a:rPr>
              <a:t>But wait, there were problems with our first national government!!!!</a:t>
            </a:r>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121" y="1442434"/>
            <a:ext cx="2240499" cy="345874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260" y="4940696"/>
            <a:ext cx="1740244" cy="17402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354" y="4901181"/>
            <a:ext cx="1828571" cy="182857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6054" y="4901181"/>
            <a:ext cx="1939925" cy="1819275"/>
          </a:xfrm>
          <a:prstGeom prst="rect">
            <a:avLst/>
          </a:prstGeom>
        </p:spPr>
      </p:pic>
    </p:spTree>
    <p:extLst>
      <p:ext uri="{BB962C8B-B14F-4D97-AF65-F5344CB8AC3E}">
        <p14:creationId xmlns:p14="http://schemas.microsoft.com/office/powerpoint/2010/main" val="243821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19731"/>
          </a:xfrm>
        </p:spPr>
        <p:txBody>
          <a:bodyPr/>
          <a:lstStyle/>
          <a:p>
            <a:pPr algn="ctr"/>
            <a:r>
              <a:rPr lang="en-US" b="1" dirty="0" smtClean="0"/>
              <a:t>Slide #2 continued</a:t>
            </a:r>
            <a:endParaRPr lang="en-US" b="1" dirty="0"/>
          </a:p>
        </p:txBody>
      </p:sp>
      <p:sp>
        <p:nvSpPr>
          <p:cNvPr id="3" name="Text Placeholder 2"/>
          <p:cNvSpPr>
            <a:spLocks noGrp="1"/>
          </p:cNvSpPr>
          <p:nvPr>
            <p:ph type="body" idx="1"/>
          </p:nvPr>
        </p:nvSpPr>
        <p:spPr>
          <a:xfrm>
            <a:off x="839788" y="1184856"/>
            <a:ext cx="5157787" cy="823912"/>
          </a:xfrm>
        </p:spPr>
        <p:txBody>
          <a:bodyPr>
            <a:normAutofit lnSpcReduction="10000"/>
          </a:bodyPr>
          <a:lstStyle/>
          <a:p>
            <a:pPr algn="ctr"/>
            <a:r>
              <a:rPr lang="en-US" dirty="0" smtClean="0"/>
              <a:t>Strengths of the </a:t>
            </a:r>
          </a:p>
          <a:p>
            <a:pPr algn="ctr"/>
            <a:r>
              <a:rPr lang="en-US" u="sng" dirty="0" smtClean="0"/>
              <a:t>Articles of Confederation</a:t>
            </a:r>
            <a:endParaRPr lang="en-US" u="sng" dirty="0"/>
          </a:p>
        </p:txBody>
      </p:sp>
      <p:sp>
        <p:nvSpPr>
          <p:cNvPr id="4" name="Content Placeholder 3"/>
          <p:cNvSpPr>
            <a:spLocks noGrp="1"/>
          </p:cNvSpPr>
          <p:nvPr>
            <p:ph sz="half" idx="2"/>
          </p:nvPr>
        </p:nvSpPr>
        <p:spPr>
          <a:xfrm>
            <a:off x="839788" y="2008768"/>
            <a:ext cx="5157787" cy="3684588"/>
          </a:xfrm>
        </p:spPr>
        <p:txBody>
          <a:bodyPr>
            <a:normAutofit fontScale="85000" lnSpcReduction="20000"/>
          </a:bodyPr>
          <a:lstStyle/>
          <a:p>
            <a:r>
              <a:rPr lang="en-US" dirty="0" smtClean="0"/>
              <a:t>Congress, the country’s legislative branch of government, was created.</a:t>
            </a:r>
          </a:p>
          <a:p>
            <a:r>
              <a:rPr lang="en-US" dirty="0" smtClean="0"/>
              <a:t>Congress had the </a:t>
            </a:r>
            <a:r>
              <a:rPr lang="en-US" dirty="0"/>
              <a:t>sole power to declare war, assign treaties, entertain foreign relations, and operate post offices. </a:t>
            </a:r>
            <a:endParaRPr lang="en-US" dirty="0" smtClean="0"/>
          </a:p>
          <a:p>
            <a:r>
              <a:rPr lang="en-US" dirty="0" smtClean="0"/>
              <a:t>National government could coin money.</a:t>
            </a:r>
          </a:p>
          <a:p>
            <a:r>
              <a:rPr lang="en-US" dirty="0" smtClean="0"/>
              <a:t>Disputes </a:t>
            </a:r>
            <a:r>
              <a:rPr lang="en-US" dirty="0"/>
              <a:t>between states and territorial issues were to be brought to Congress. </a:t>
            </a:r>
          </a:p>
        </p:txBody>
      </p:sp>
      <p:sp>
        <p:nvSpPr>
          <p:cNvPr id="5" name="Text Placeholder 4"/>
          <p:cNvSpPr>
            <a:spLocks noGrp="1"/>
          </p:cNvSpPr>
          <p:nvPr>
            <p:ph type="body" sz="quarter" idx="3"/>
          </p:nvPr>
        </p:nvSpPr>
        <p:spPr>
          <a:xfrm>
            <a:off x="6172200" y="1184856"/>
            <a:ext cx="5183188" cy="823912"/>
          </a:xfrm>
        </p:spPr>
        <p:txBody>
          <a:bodyPr>
            <a:normAutofit lnSpcReduction="10000"/>
          </a:bodyPr>
          <a:lstStyle/>
          <a:p>
            <a:pPr algn="ctr"/>
            <a:r>
              <a:rPr lang="en-US" dirty="0" smtClean="0"/>
              <a:t>Weaknesses of the </a:t>
            </a:r>
          </a:p>
          <a:p>
            <a:pPr algn="ctr"/>
            <a:r>
              <a:rPr lang="en-US" u="sng" dirty="0" smtClean="0"/>
              <a:t>Articles of Confederation</a:t>
            </a:r>
            <a:endParaRPr lang="en-US" u="sng"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95133" y="708339"/>
            <a:ext cx="1501898" cy="1211640"/>
          </a:xfrm>
        </p:spPr>
      </p:pic>
      <p:sp>
        <p:nvSpPr>
          <p:cNvPr id="7" name="TextBox 6"/>
          <p:cNvSpPr txBox="1"/>
          <p:nvPr/>
        </p:nvSpPr>
        <p:spPr>
          <a:xfrm flipH="1">
            <a:off x="1658154" y="5870937"/>
            <a:ext cx="9028091" cy="646331"/>
          </a:xfrm>
          <a:prstGeom prst="rect">
            <a:avLst/>
          </a:prstGeom>
          <a:solidFill>
            <a:srgbClr val="FFFF00"/>
          </a:solidFill>
          <a:ln>
            <a:solidFill>
              <a:srgbClr val="FF0000"/>
            </a:solidFill>
          </a:ln>
        </p:spPr>
        <p:txBody>
          <a:bodyPr wrap="square" rtlCol="0">
            <a:spAutoFit/>
          </a:bodyPr>
          <a:lstStyle/>
          <a:p>
            <a:pPr algn="ctr"/>
            <a:r>
              <a:rPr lang="en-US" b="1" dirty="0" smtClean="0">
                <a:solidFill>
                  <a:srgbClr val="7030A0"/>
                </a:solidFill>
              </a:rPr>
              <a:t>Fun Fact!: Under the Articles of Confederation, Canada was invited to join the United States of America. Canada was mainly occupied by Great Britain.</a:t>
            </a:r>
            <a:endParaRPr lang="en-US" b="1" dirty="0">
              <a:solidFill>
                <a:srgbClr val="7030A0"/>
              </a:solidFill>
            </a:endParaRPr>
          </a:p>
        </p:txBody>
      </p:sp>
      <p:sp>
        <p:nvSpPr>
          <p:cNvPr id="9" name="Content Placeholder 3"/>
          <p:cNvSpPr txBox="1">
            <a:spLocks/>
          </p:cNvSpPr>
          <p:nvPr/>
        </p:nvSpPr>
        <p:spPr>
          <a:xfrm>
            <a:off x="6097588" y="1919978"/>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Content Placeholder 3"/>
          <p:cNvSpPr txBox="1">
            <a:spLocks/>
          </p:cNvSpPr>
          <p:nvPr/>
        </p:nvSpPr>
        <p:spPr>
          <a:xfrm>
            <a:off x="6372226" y="1919978"/>
            <a:ext cx="5157787" cy="36845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Little power given to the Congress:</a:t>
            </a:r>
          </a:p>
          <a:p>
            <a:pPr lvl="1"/>
            <a:r>
              <a:rPr lang="en-US" dirty="0" smtClean="0"/>
              <a:t>The </a:t>
            </a:r>
            <a:r>
              <a:rPr lang="en-US" dirty="0"/>
              <a:t>Articles gave Congress the power to pass laws but no power to enforce those laws. </a:t>
            </a:r>
            <a:endParaRPr lang="en-US" dirty="0" smtClean="0"/>
          </a:p>
          <a:p>
            <a:pPr lvl="1"/>
            <a:r>
              <a:rPr lang="en-US" dirty="0" smtClean="0"/>
              <a:t>If </a:t>
            </a:r>
            <a:r>
              <a:rPr lang="en-US" dirty="0"/>
              <a:t>a state did not support a federal law, that state could simply ignore </a:t>
            </a:r>
            <a:r>
              <a:rPr lang="en-US" dirty="0" smtClean="0"/>
              <a:t>it.</a:t>
            </a:r>
          </a:p>
          <a:p>
            <a:pPr lvl="1"/>
            <a:r>
              <a:rPr lang="en-US" dirty="0" smtClean="0"/>
              <a:t>No </a:t>
            </a:r>
            <a:r>
              <a:rPr lang="en-US" dirty="0"/>
              <a:t>power to levy taxes </a:t>
            </a:r>
            <a:r>
              <a:rPr lang="en-US" dirty="0" smtClean="0"/>
              <a:t>No way to raise money for the country.</a:t>
            </a:r>
          </a:p>
          <a:p>
            <a:pPr lvl="1"/>
            <a:r>
              <a:rPr lang="en-US" dirty="0" smtClean="0"/>
              <a:t>No way to regulate trade. Each state had it own money.</a:t>
            </a:r>
          </a:p>
          <a:p>
            <a:pPr lvl="1"/>
            <a:r>
              <a:rPr lang="en-US" dirty="0" smtClean="0"/>
              <a:t>Without </a:t>
            </a:r>
            <a:r>
              <a:rPr lang="en-US" dirty="0"/>
              <a:t>a federal court system or executive leader, there would be no way to enforce these </a:t>
            </a:r>
            <a:r>
              <a:rPr lang="en-US" dirty="0" smtClean="0"/>
              <a:t>laws</a:t>
            </a:r>
            <a:r>
              <a:rPr lang="en-US" dirty="0"/>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2697" y="406961"/>
            <a:ext cx="1347316" cy="1289419"/>
          </a:xfrm>
          <a:prstGeom prst="rect">
            <a:avLst/>
          </a:prstGeom>
        </p:spPr>
      </p:pic>
    </p:spTree>
    <p:extLst>
      <p:ext uri="{BB962C8B-B14F-4D97-AF65-F5344CB8AC3E}">
        <p14:creationId xmlns:p14="http://schemas.microsoft.com/office/powerpoint/2010/main" val="1650639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690" y="467608"/>
            <a:ext cx="10066079" cy="5709355"/>
          </a:xfrm>
        </p:spPr>
      </p:pic>
    </p:spTree>
    <p:extLst>
      <p:ext uri="{BB962C8B-B14F-4D97-AF65-F5344CB8AC3E}">
        <p14:creationId xmlns:p14="http://schemas.microsoft.com/office/powerpoint/2010/main" val="668752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#2 continued</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r>
              <a:rPr lang="en-US" dirty="0" smtClean="0"/>
              <a:t>The weaknesses of the Articles of Confederation (AOC) led to the revision of the Articles.</a:t>
            </a:r>
          </a:p>
          <a:p>
            <a:endParaRPr lang="en-US" b="1" i="1" dirty="0" smtClean="0">
              <a:solidFill>
                <a:schemeClr val="accent1">
                  <a:lumMod val="50000"/>
                </a:schemeClr>
              </a:solidFill>
            </a:endParaRPr>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121" y="1442434"/>
            <a:ext cx="2240499" cy="3458747"/>
          </a:xfrm>
          <a:prstGeom prst="rect">
            <a:avLst/>
          </a:prstGeom>
        </p:spPr>
      </p:pic>
    </p:spTree>
    <p:extLst>
      <p:ext uri="{BB962C8B-B14F-4D97-AF65-F5344CB8AC3E}">
        <p14:creationId xmlns:p14="http://schemas.microsoft.com/office/powerpoint/2010/main" val="4153170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Graded Ticket-Out-the-Door</a:t>
            </a:r>
            <a:endParaRPr lang="en-US" b="1" dirty="0"/>
          </a:p>
        </p:txBody>
      </p:sp>
      <p:sp>
        <p:nvSpPr>
          <p:cNvPr id="3" name="Content Placeholder 2"/>
          <p:cNvSpPr>
            <a:spLocks noGrp="1"/>
          </p:cNvSpPr>
          <p:nvPr>
            <p:ph idx="1"/>
          </p:nvPr>
        </p:nvSpPr>
        <p:spPr/>
        <p:txBody>
          <a:bodyPr/>
          <a:lstStyle/>
          <a:p>
            <a:pPr marL="514350" indent="-514350">
              <a:buAutoNum type="arabicParenR"/>
            </a:pPr>
            <a:r>
              <a:rPr lang="en-US" dirty="0" smtClean="0"/>
              <a:t>Review today’s notes by circling key terms, underlining main ideas, or highlighting key information.</a:t>
            </a:r>
          </a:p>
          <a:p>
            <a:pPr marL="514350" indent="-514350">
              <a:buAutoNum type="arabicParenR"/>
            </a:pPr>
            <a:r>
              <a:rPr lang="en-US" dirty="0" smtClean="0"/>
              <a:t>Create </a:t>
            </a:r>
            <a:r>
              <a:rPr lang="en-US" dirty="0"/>
              <a:t>your own level 2 or 3 </a:t>
            </a:r>
            <a:r>
              <a:rPr lang="en-US" dirty="0" smtClean="0"/>
              <a:t>question(s) for today’s notes.</a:t>
            </a:r>
          </a:p>
          <a:p>
            <a:pPr marL="514350" indent="-514350">
              <a:buAutoNum type="arabicParenR"/>
            </a:pPr>
            <a:r>
              <a:rPr lang="en-US" dirty="0" smtClean="0"/>
              <a:t>Write a summary of what today’s notes were about. Not what you did in class today.</a:t>
            </a:r>
          </a:p>
          <a:p>
            <a:pPr marL="514350" indent="-514350">
              <a:buAutoNum type="arabicParenR"/>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1437" y="4751096"/>
            <a:ext cx="1889125" cy="1657350"/>
          </a:xfrm>
          <a:prstGeom prst="rect">
            <a:avLst/>
          </a:prstGeom>
        </p:spPr>
      </p:pic>
    </p:spTree>
    <p:extLst>
      <p:ext uri="{BB962C8B-B14F-4D97-AF65-F5344CB8AC3E}">
        <p14:creationId xmlns:p14="http://schemas.microsoft.com/office/powerpoint/2010/main" val="2401795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838200" y="399245"/>
            <a:ext cx="5181600" cy="5777718"/>
          </a:xfrm>
        </p:spPr>
        <p:txBody>
          <a:bodyPr>
            <a:normAutofit/>
          </a:bodyPr>
          <a:lstStyle/>
          <a:p>
            <a:pPr marL="0" indent="0" algn="ctr">
              <a:buNone/>
            </a:pPr>
            <a:endParaRPr lang="en-US" sz="5400" dirty="0" smtClean="0"/>
          </a:p>
          <a:p>
            <a:pPr marL="0" indent="0" algn="ctr">
              <a:buNone/>
            </a:pPr>
            <a:endParaRPr lang="en-US" sz="5400" dirty="0"/>
          </a:p>
          <a:p>
            <a:pPr marL="0" indent="0" algn="ctr">
              <a:buNone/>
            </a:pPr>
            <a:r>
              <a:rPr lang="en-US" sz="5400" dirty="0" smtClean="0"/>
              <a:t>1787 Constitutional Convention</a:t>
            </a:r>
            <a:endParaRPr lang="en-US" sz="5400"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567799"/>
            <a:ext cx="4069900" cy="2754949"/>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8689" y="3586163"/>
            <a:ext cx="3381469" cy="2590800"/>
          </a:xfrm>
          <a:prstGeom prst="rect">
            <a:avLst/>
          </a:prstGeom>
        </p:spPr>
      </p:pic>
    </p:spTree>
    <p:extLst>
      <p:ext uri="{BB962C8B-B14F-4D97-AF65-F5344CB8AC3E}">
        <p14:creationId xmlns:p14="http://schemas.microsoft.com/office/powerpoint/2010/main" val="2118679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Get Started</a:t>
            </a:r>
            <a:endParaRPr lang="en-US" b="1" dirty="0"/>
          </a:p>
        </p:txBody>
      </p:sp>
      <p:sp>
        <p:nvSpPr>
          <p:cNvPr id="3" name="Content Placeholder 2"/>
          <p:cNvSpPr>
            <a:spLocks noGrp="1"/>
          </p:cNvSpPr>
          <p:nvPr>
            <p:ph idx="1"/>
          </p:nvPr>
        </p:nvSpPr>
        <p:spPr/>
        <p:txBody>
          <a:bodyPr/>
          <a:lstStyle/>
          <a:p>
            <a:pPr marL="514350" indent="-514350">
              <a:buAutoNum type="arabicParenR"/>
            </a:pPr>
            <a:r>
              <a:rPr lang="en-US" dirty="0" smtClean="0"/>
              <a:t>Set-up your paper for Cornell Notes.</a:t>
            </a:r>
          </a:p>
          <a:p>
            <a:pPr marL="514350" indent="-514350">
              <a:buAutoNum type="arabicParenR"/>
            </a:pPr>
            <a:r>
              <a:rPr lang="en-US" dirty="0" smtClean="0"/>
              <a:t>Write down the following on your paper.</a:t>
            </a:r>
          </a:p>
          <a:p>
            <a:pPr marL="514350" indent="-514350">
              <a:buAutoNum type="arabicParenR"/>
            </a:pPr>
            <a:endParaRPr lang="en-US" dirty="0"/>
          </a:p>
          <a:p>
            <a:pPr marL="0" indent="0" algn="r">
              <a:buNone/>
            </a:pPr>
            <a:r>
              <a:rPr lang="en-US" dirty="0" smtClean="0"/>
              <a:t>Name</a:t>
            </a:r>
          </a:p>
          <a:p>
            <a:pPr marL="0" indent="0" algn="r">
              <a:buNone/>
            </a:pPr>
            <a:r>
              <a:rPr lang="en-US" dirty="0" smtClean="0"/>
              <a:t>Social Studies</a:t>
            </a:r>
          </a:p>
          <a:p>
            <a:pPr marL="0" indent="0" algn="r">
              <a:buNone/>
            </a:pPr>
            <a:r>
              <a:rPr lang="en-US" dirty="0" smtClean="0"/>
              <a:t>Period 3, 4, 5 or 6</a:t>
            </a:r>
          </a:p>
          <a:p>
            <a:pPr marL="0" indent="0" algn="r">
              <a:buNone/>
            </a:pPr>
            <a:r>
              <a:rPr lang="en-US" dirty="0" smtClean="0"/>
              <a:t>Today’s Date: November 11, 2014</a:t>
            </a:r>
            <a:endParaRPr lang="en-US" dirty="0"/>
          </a:p>
        </p:txBody>
      </p:sp>
    </p:spTree>
    <p:extLst>
      <p:ext uri="{BB962C8B-B14F-4D97-AF65-F5344CB8AC3E}">
        <p14:creationId xmlns:p14="http://schemas.microsoft.com/office/powerpoint/2010/main" val="2590433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Georgia Performance Standards</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4000" b="1" dirty="0"/>
              <a:t>SS8H4 The student will describe the impact of events that led to the ratification of the United States Constitution and the Bill of Rights.</a:t>
            </a:r>
          </a:p>
          <a:p>
            <a:pPr marL="0" indent="0">
              <a:buNone/>
            </a:pPr>
            <a:r>
              <a:rPr lang="en-US" sz="4000" dirty="0"/>
              <a:t>b. Describe the role of Georgia at the Constitutional Convention of 1787; include the role of Abraham Baldwin and William Few, and reasons why Georgia ratified the new constitution.. </a:t>
            </a:r>
            <a:r>
              <a:rPr lang="en-US" sz="4000" dirty="0" smtClean="0"/>
              <a:t>Analyze </a:t>
            </a:r>
            <a:r>
              <a:rPr lang="en-US" sz="4000" dirty="0"/>
              <a:t>the strengths and weaknesses of both the Georgia Constitution of 1777 and the Articles of Confederation and explain how weaknesses in the Articles of Confederation led to a need to revise the Articles.</a:t>
            </a:r>
          </a:p>
          <a:p>
            <a:pPr marL="0" indent="0">
              <a:buNone/>
            </a:pPr>
            <a:endParaRPr lang="en-US" dirty="0"/>
          </a:p>
        </p:txBody>
      </p:sp>
    </p:spTree>
    <p:extLst>
      <p:ext uri="{BB962C8B-B14F-4D97-AF65-F5344CB8AC3E}">
        <p14:creationId xmlns:p14="http://schemas.microsoft.com/office/powerpoint/2010/main" val="2022814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Essential Question</a:t>
            </a:r>
            <a:endParaRPr lang="en-US" b="1" dirty="0"/>
          </a:p>
        </p:txBody>
      </p:sp>
      <p:sp>
        <p:nvSpPr>
          <p:cNvPr id="3" name="Content Placeholder 2"/>
          <p:cNvSpPr>
            <a:spLocks noGrp="1"/>
          </p:cNvSpPr>
          <p:nvPr>
            <p:ph idx="1"/>
          </p:nvPr>
        </p:nvSpPr>
        <p:spPr/>
        <p:txBody>
          <a:bodyPr>
            <a:normAutofit fontScale="85000" lnSpcReduction="10000"/>
          </a:bodyPr>
          <a:lstStyle/>
          <a:p>
            <a:r>
              <a:rPr lang="en-US" sz="4000" dirty="0" smtClean="0"/>
              <a:t>How did the weaknesses of the Articles of Confederation lead to the creation of the current U.S. Constitution?</a:t>
            </a:r>
          </a:p>
          <a:p>
            <a:pPr marL="0" indent="0">
              <a:buNone/>
            </a:pPr>
            <a:endParaRPr lang="en-US" sz="4000" dirty="0" smtClean="0"/>
          </a:p>
          <a:p>
            <a:r>
              <a:rPr lang="en-US" sz="4000" dirty="0" smtClean="0"/>
              <a:t>In what ways did the delegates compromise to create the U.S. Constitution?</a:t>
            </a:r>
          </a:p>
          <a:p>
            <a:pPr marL="0" indent="0">
              <a:buNone/>
            </a:pPr>
            <a:endParaRPr lang="en-US" sz="4000" dirty="0"/>
          </a:p>
          <a:p>
            <a:r>
              <a:rPr lang="en-US" sz="4000" dirty="0" smtClean="0"/>
              <a:t>What Georgians participated in the 1787 Constitutional Conventions and what were their contributions?</a:t>
            </a:r>
            <a:endParaRPr lang="en-US" sz="4000" dirty="0"/>
          </a:p>
        </p:txBody>
      </p:sp>
    </p:spTree>
    <p:extLst>
      <p:ext uri="{BB962C8B-B14F-4D97-AF65-F5344CB8AC3E}">
        <p14:creationId xmlns:p14="http://schemas.microsoft.com/office/powerpoint/2010/main" val="283314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following terms – p. 174 - 175</a:t>
            </a:r>
            <a:endParaRPr lang="en-US" dirty="0"/>
          </a:p>
        </p:txBody>
      </p:sp>
      <p:sp>
        <p:nvSpPr>
          <p:cNvPr id="3" name="Content Placeholder 2"/>
          <p:cNvSpPr>
            <a:spLocks noGrp="1"/>
          </p:cNvSpPr>
          <p:nvPr>
            <p:ph idx="1"/>
          </p:nvPr>
        </p:nvSpPr>
        <p:spPr/>
        <p:txBody>
          <a:bodyPr>
            <a:normAutofit/>
          </a:bodyPr>
          <a:lstStyle/>
          <a:p>
            <a:pPr lvl="5"/>
            <a:r>
              <a:rPr lang="en-US" sz="4000" dirty="0" smtClean="0"/>
              <a:t>Constitutional Convention</a:t>
            </a:r>
          </a:p>
          <a:p>
            <a:pPr lvl="5"/>
            <a:r>
              <a:rPr lang="en-US" sz="4000" dirty="0" smtClean="0"/>
              <a:t>Abraham Baldwin</a:t>
            </a:r>
          </a:p>
          <a:p>
            <a:pPr lvl="5"/>
            <a:r>
              <a:rPr lang="en-US" sz="4000" dirty="0" smtClean="0"/>
              <a:t>William Few</a:t>
            </a:r>
            <a:endParaRPr lang="en-US" sz="4000" dirty="0"/>
          </a:p>
          <a:p>
            <a:pPr lvl="5"/>
            <a:r>
              <a:rPr lang="en-US" sz="4000" dirty="0" smtClean="0"/>
              <a:t>U.S. Constitution - glossary</a:t>
            </a:r>
          </a:p>
          <a:p>
            <a:pPr lvl="5"/>
            <a:r>
              <a:rPr lang="en-US" sz="4000" dirty="0" smtClean="0"/>
              <a:t>Bill of Rights</a:t>
            </a:r>
          </a:p>
          <a:p>
            <a:pPr lvl="5"/>
            <a:r>
              <a:rPr lang="en-US" sz="4000" dirty="0" smtClean="0"/>
              <a:t>General Assembly</a:t>
            </a:r>
          </a:p>
          <a:p>
            <a:pPr algn="ctr"/>
            <a:endParaRPr lang="en-US" sz="4000" dirty="0"/>
          </a:p>
        </p:txBody>
      </p:sp>
    </p:spTree>
    <p:extLst>
      <p:ext uri="{BB962C8B-B14F-4D97-AF65-F5344CB8AC3E}">
        <p14:creationId xmlns:p14="http://schemas.microsoft.com/office/powerpoint/2010/main" val="2552338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#3</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704563" y="1442434"/>
            <a:ext cx="8649237"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a:t>In 1787, the founders realized that the Articles of Confederation were far too weak to effectively govern the </a:t>
            </a:r>
            <a:r>
              <a:rPr lang="en-US" sz="2400" dirty="0" smtClean="0"/>
              <a:t>country.</a:t>
            </a:r>
          </a:p>
          <a:p>
            <a:pPr marL="285750" indent="-285750">
              <a:buFont typeface="Arial" panose="020B0604020202020204" pitchFamily="34" charset="0"/>
              <a:buChar char="•"/>
            </a:pPr>
            <a:r>
              <a:rPr lang="en-US" sz="2400" b="1" i="1" dirty="0" smtClean="0"/>
              <a:t>Why????</a:t>
            </a:r>
          </a:p>
          <a:p>
            <a:pPr marL="742950" lvl="1" indent="-285750">
              <a:buFont typeface="Arial" panose="020B0604020202020204" pitchFamily="34" charset="0"/>
              <a:buChar char="•"/>
            </a:pPr>
            <a:r>
              <a:rPr lang="en-US" sz="2400" dirty="0" smtClean="0"/>
              <a:t>States </a:t>
            </a:r>
            <a:r>
              <a:rPr lang="en-US" sz="2400" dirty="0"/>
              <a:t>were constantly </a:t>
            </a:r>
            <a:r>
              <a:rPr lang="en-US" sz="2400" dirty="0" smtClean="0"/>
              <a:t>arguing </a:t>
            </a:r>
            <a:r>
              <a:rPr lang="en-US" sz="2400" dirty="0"/>
              <a:t>about land and sea rights and in some cases almost coming to blows due to their disagreements</a:t>
            </a:r>
            <a:r>
              <a:rPr lang="en-US" sz="2400" dirty="0" smtClean="0"/>
              <a:t>.</a:t>
            </a:r>
          </a:p>
          <a:p>
            <a:pPr marL="742950" lvl="1" indent="-285750">
              <a:buFont typeface="Arial" panose="020B0604020202020204" pitchFamily="34" charset="0"/>
              <a:buChar char="•"/>
            </a:pPr>
            <a:r>
              <a:rPr lang="en-US" sz="2400" dirty="0" smtClean="0"/>
              <a:t> The national </a:t>
            </a:r>
            <a:r>
              <a:rPr lang="en-US" sz="2400" dirty="0"/>
              <a:t>government could not raise </a:t>
            </a:r>
            <a:r>
              <a:rPr lang="en-US" sz="2400" dirty="0" smtClean="0"/>
              <a:t>revenue (through taxes) </a:t>
            </a:r>
            <a:r>
              <a:rPr lang="en-US" sz="2400" dirty="0"/>
              <a:t>to support </a:t>
            </a:r>
            <a:r>
              <a:rPr lang="en-US" sz="2400" dirty="0" smtClean="0"/>
              <a:t>itself.</a:t>
            </a:r>
          </a:p>
          <a:p>
            <a:pPr marL="742950" lvl="1" indent="-285750">
              <a:buFont typeface="Arial" panose="020B0604020202020204" pitchFamily="34" charset="0"/>
              <a:buChar char="•"/>
            </a:pPr>
            <a:r>
              <a:rPr lang="en-US" sz="2400" dirty="0" smtClean="0"/>
              <a:t>They </a:t>
            </a:r>
            <a:r>
              <a:rPr lang="en-US" sz="2400" dirty="0"/>
              <a:t>could not maintain an Army and Navy or build roads and canals. </a:t>
            </a:r>
            <a:endParaRPr lang="en-US" sz="2400" dirty="0" smtClean="0"/>
          </a:p>
          <a:p>
            <a:pPr marL="742950" lvl="1" indent="-285750">
              <a:buFont typeface="Arial" panose="020B0604020202020204" pitchFamily="34" charset="0"/>
              <a:buChar char="•"/>
            </a:pPr>
            <a:r>
              <a:rPr lang="en-US" sz="2400" dirty="0" smtClean="0"/>
              <a:t>All 13 </a:t>
            </a:r>
            <a:r>
              <a:rPr lang="en-US" sz="2400" dirty="0"/>
              <a:t>states had to agree on any legislation, the United States government had a difficult time passing laws. </a:t>
            </a:r>
            <a:endParaRPr lang="en-US" sz="2400" dirty="0" smtClean="0"/>
          </a:p>
          <a:p>
            <a:pPr marL="742950" lvl="1" indent="-285750">
              <a:buFont typeface="Arial" panose="020B0604020202020204" pitchFamily="34" charset="0"/>
              <a:buChar char="•"/>
            </a:pPr>
            <a:r>
              <a:rPr lang="en-US" sz="2400" dirty="0" smtClean="0"/>
              <a:t>There </a:t>
            </a:r>
            <a:r>
              <a:rPr lang="en-US" sz="2400" dirty="0"/>
              <a:t>was no “separation of powers,” as the government under the AOC did not have an executive or judicial branch. </a:t>
            </a:r>
            <a:r>
              <a:rPr lang="en-US" dirty="0"/>
              <a:t>	</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6" y="4751242"/>
            <a:ext cx="1929897" cy="1572285"/>
          </a:xfrm>
          <a:prstGeom prst="rect">
            <a:avLst/>
          </a:prstGeom>
        </p:spPr>
      </p:pic>
    </p:spTree>
    <p:extLst>
      <p:ext uri="{BB962C8B-B14F-4D97-AF65-F5344CB8AC3E}">
        <p14:creationId xmlns:p14="http://schemas.microsoft.com/office/powerpoint/2010/main" val="1505479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#3 continued</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704563" y="1442434"/>
            <a:ext cx="8649237" cy="286232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Due to  </a:t>
            </a:r>
            <a:r>
              <a:rPr lang="en-US" sz="2400" dirty="0"/>
              <a:t>these weaknesses, many of the nation’s most important leaders, including Alexander Hamilton, James Madison, George Washington, and Benjamin Franklin, knew that they had to change or even completely discard the AOC and create a new constitution. </a:t>
            </a:r>
            <a:endParaRPr lang="en-US" sz="2400" dirty="0" smtClean="0"/>
          </a:p>
          <a:p>
            <a:pPr marL="342900" indent="-342900">
              <a:buFont typeface="Arial" panose="020B0604020202020204" pitchFamily="34" charset="0"/>
              <a:buChar char="•"/>
            </a:pPr>
            <a:r>
              <a:rPr lang="en-US" sz="2400" dirty="0" smtClean="0"/>
              <a:t>In </a:t>
            </a:r>
            <a:r>
              <a:rPr lang="en-US" sz="2400" dirty="0"/>
              <a:t>1787, representatives from all 13 states meet to do just that. 	</a:t>
            </a:r>
            <a:r>
              <a:rPr lang="en-US" dirty="0"/>
              <a:t>	</a:t>
            </a:r>
          </a:p>
          <a:p>
            <a:endParaRPr lang="en-US" dirty="0"/>
          </a:p>
        </p:txBody>
      </p:sp>
    </p:spTree>
    <p:extLst>
      <p:ext uri="{BB962C8B-B14F-4D97-AF65-F5344CB8AC3E}">
        <p14:creationId xmlns:p14="http://schemas.microsoft.com/office/powerpoint/2010/main" val="440303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#4</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704563" y="1442434"/>
            <a:ext cx="8649237" cy="221599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delegates at the 1787 Constitutional Convention had to compromise. </a:t>
            </a:r>
          </a:p>
          <a:p>
            <a:pPr marL="342900" indent="-342900">
              <a:buFont typeface="Arial" panose="020B0604020202020204" pitchFamily="34" charset="0"/>
              <a:buChar char="•"/>
            </a:pPr>
            <a:r>
              <a:rPr lang="en-US" sz="2400" dirty="0" smtClean="0"/>
              <a:t>They debated many issues before they came to an agreement.</a:t>
            </a:r>
          </a:p>
          <a:p>
            <a:pPr marL="342900" indent="-342900">
              <a:buFont typeface="Arial" panose="020B0604020202020204" pitchFamily="34" charset="0"/>
              <a:buChar char="•"/>
            </a:pPr>
            <a:r>
              <a:rPr lang="en-US" sz="2400" dirty="0" smtClean="0"/>
              <a:t>Those issues included state representation in Congress and slavery.</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8170" y="3094803"/>
            <a:ext cx="3912239" cy="3318876"/>
          </a:xfrm>
          <a:prstGeom prst="rect">
            <a:avLst/>
          </a:prstGeom>
        </p:spPr>
      </p:pic>
    </p:spTree>
    <p:extLst>
      <p:ext uri="{BB962C8B-B14F-4D97-AF65-F5344CB8AC3E}">
        <p14:creationId xmlns:p14="http://schemas.microsoft.com/office/powerpoint/2010/main" val="1058268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#5</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678806" y="1094704"/>
            <a:ext cx="5486400" cy="5539978"/>
          </a:xfrm>
          <a:prstGeom prst="rect">
            <a:avLst/>
          </a:prstGeom>
          <a:noFill/>
        </p:spPr>
        <p:txBody>
          <a:bodyPr wrap="square" rtlCol="0">
            <a:spAutoFit/>
          </a:bodyPr>
          <a:lstStyle/>
          <a:p>
            <a:pPr marL="342900" indent="-342900">
              <a:buFont typeface="Arial" panose="020B0604020202020204" pitchFamily="34" charset="0"/>
              <a:buChar char="•"/>
            </a:pPr>
            <a:r>
              <a:rPr lang="en-US" sz="2800" b="1" u="sng" dirty="0" smtClean="0"/>
              <a:t>Virginia Plan: </a:t>
            </a:r>
          </a:p>
          <a:p>
            <a:pPr marL="800100" lvl="1" indent="-342900">
              <a:buFont typeface="Arial" panose="020B0604020202020204" pitchFamily="34" charset="0"/>
              <a:buChar char="•"/>
            </a:pPr>
            <a:r>
              <a:rPr lang="en-US" sz="2800" dirty="0" smtClean="0"/>
              <a:t>A proposal by James Madison to create a bi-cameral (2-chamber legislature). </a:t>
            </a:r>
          </a:p>
          <a:p>
            <a:pPr marL="800100" lvl="1" indent="-342900">
              <a:buFont typeface="Arial" panose="020B0604020202020204" pitchFamily="34" charset="0"/>
              <a:buChar char="•"/>
            </a:pPr>
            <a:r>
              <a:rPr lang="en-US" sz="2800" dirty="0" smtClean="0"/>
              <a:t>It also created the executive and judicial branches of government.</a:t>
            </a:r>
          </a:p>
          <a:p>
            <a:pPr marL="800100" lvl="1" indent="-342900">
              <a:buFont typeface="Arial" panose="020B0604020202020204" pitchFamily="34" charset="0"/>
              <a:buChar char="•"/>
            </a:pPr>
            <a:r>
              <a:rPr lang="en-US" sz="2800" dirty="0" smtClean="0"/>
              <a:t>Our national government with 3 branches was created with checks and balances to prevent the abuse of government power.</a:t>
            </a:r>
          </a:p>
          <a:p>
            <a:endParaRPr lang="en-US" dirty="0"/>
          </a:p>
        </p:txBody>
      </p:sp>
      <p:graphicFrame>
        <p:nvGraphicFramePr>
          <p:cNvPr id="3" name="Diagram 2"/>
          <p:cNvGraphicFramePr/>
          <p:nvPr>
            <p:extLst>
              <p:ext uri="{D42A27DB-BD31-4B8C-83A1-F6EECF244321}">
                <p14:modId xmlns:p14="http://schemas.microsoft.com/office/powerpoint/2010/main" val="823443139"/>
              </p:ext>
            </p:extLst>
          </p:nvPr>
        </p:nvGraphicFramePr>
        <p:xfrm>
          <a:off x="7783490" y="593575"/>
          <a:ext cx="4098344" cy="264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5144" y="3408525"/>
            <a:ext cx="2459864" cy="3005154"/>
          </a:xfrm>
          <a:prstGeom prst="rect">
            <a:avLst/>
          </a:prstGeom>
        </p:spPr>
      </p:pic>
    </p:spTree>
    <p:extLst>
      <p:ext uri="{BB962C8B-B14F-4D97-AF65-F5344CB8AC3E}">
        <p14:creationId xmlns:p14="http://schemas.microsoft.com/office/powerpoint/2010/main" val="3911214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#6</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446988" y="1184856"/>
            <a:ext cx="9337181" cy="5447645"/>
          </a:xfrm>
          <a:prstGeom prst="rect">
            <a:avLst/>
          </a:prstGeom>
          <a:noFill/>
        </p:spPr>
        <p:txBody>
          <a:bodyPr wrap="square" rtlCol="0">
            <a:spAutoFit/>
          </a:bodyPr>
          <a:lstStyle/>
          <a:p>
            <a:pPr marL="342900" indent="-342900">
              <a:buFont typeface="Arial" panose="020B0604020202020204" pitchFamily="34" charset="0"/>
              <a:buChar char="•"/>
            </a:pPr>
            <a:r>
              <a:rPr lang="en-US" sz="2400" b="1" u="sng" dirty="0" smtClean="0"/>
              <a:t>Great Compromise:  </a:t>
            </a:r>
          </a:p>
          <a:p>
            <a:pPr marL="742950" lvl="1" indent="-285750">
              <a:buFont typeface="Arial" panose="020B0604020202020204" pitchFamily="34" charset="0"/>
              <a:buChar char="•"/>
            </a:pPr>
            <a:r>
              <a:rPr lang="en-US" sz="2400" dirty="0" smtClean="0"/>
              <a:t>Also called the Connecticut Plan.</a:t>
            </a:r>
          </a:p>
          <a:p>
            <a:pPr marL="742950" lvl="1" indent="-285750">
              <a:buFont typeface="Arial" panose="020B0604020202020204" pitchFamily="34" charset="0"/>
              <a:buChar char="•"/>
            </a:pPr>
            <a:r>
              <a:rPr lang="en-US" sz="2400" dirty="0" smtClean="0"/>
              <a:t>Small states were afraid that they would not be equally represented in Congress in comparison to larger states.</a:t>
            </a:r>
          </a:p>
          <a:p>
            <a:pPr marL="742950" lvl="1" indent="-285750">
              <a:buFont typeface="Arial" panose="020B0604020202020204" pitchFamily="34" charset="0"/>
              <a:buChar char="•"/>
            </a:pPr>
            <a:r>
              <a:rPr lang="en-US" sz="2400" dirty="0" smtClean="0"/>
              <a:t>The Great Compromise was an agreement between smaller and larger states that balanced the number of representatives and senators could be elected from each state.</a:t>
            </a:r>
          </a:p>
          <a:p>
            <a:pPr marL="742950" lvl="1" indent="-285750">
              <a:buFont typeface="Arial" panose="020B0604020202020204" pitchFamily="34" charset="0"/>
              <a:buChar char="•"/>
            </a:pPr>
            <a:r>
              <a:rPr lang="en-US" sz="2400" dirty="0" smtClean="0"/>
              <a:t>A bi-cameral (2-chamber) legislature was proposed – Congress (Senate and House of Representatives.)</a:t>
            </a:r>
          </a:p>
          <a:p>
            <a:pPr marL="742950" lvl="1" indent="-285750">
              <a:buFont typeface="Arial" panose="020B0604020202020204" pitchFamily="34" charset="0"/>
              <a:buChar char="•"/>
            </a:pPr>
            <a:r>
              <a:rPr lang="en-US" sz="2400" dirty="0" smtClean="0"/>
              <a:t>Each state would have an equal number of senates. Currently, each state has 2 senators.</a:t>
            </a:r>
          </a:p>
          <a:p>
            <a:pPr marL="742950" lvl="1" indent="-285750">
              <a:buFont typeface="Arial" panose="020B0604020202020204" pitchFamily="34" charset="0"/>
              <a:buChar char="•"/>
            </a:pPr>
            <a:r>
              <a:rPr lang="en-US" sz="2400" dirty="0" smtClean="0"/>
              <a:t>Each state would elect representatives based upon the size of the state’s population.</a:t>
            </a:r>
          </a:p>
          <a:p>
            <a:pPr lvl="1"/>
            <a:r>
              <a:rPr lang="en-US" dirty="0"/>
              <a:t>	</a:t>
            </a:r>
          </a:p>
          <a:p>
            <a:endParaRPr lang="en-US" dirty="0"/>
          </a:p>
        </p:txBody>
      </p:sp>
    </p:spTree>
    <p:extLst>
      <p:ext uri="{BB962C8B-B14F-4D97-AF65-F5344CB8AC3E}">
        <p14:creationId xmlns:p14="http://schemas.microsoft.com/office/powerpoint/2010/main" val="2464686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446988" y="1094704"/>
            <a:ext cx="6898131" cy="5434885"/>
          </a:xfrm>
        </p:spPr>
        <p:txBody>
          <a:bodyPr>
            <a:normAutofit/>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pic>
        <p:nvPicPr>
          <p:cNvPr id="10" name="Picture 9"/>
          <p:cNvPicPr>
            <a:picLocks noChangeAspect="1"/>
          </p:cNvPicPr>
          <p:nvPr/>
        </p:nvPicPr>
        <p:blipFill>
          <a:blip r:embed="rId2"/>
          <a:stretch>
            <a:fillRect/>
          </a:stretch>
        </p:blipFill>
        <p:spPr>
          <a:xfrm>
            <a:off x="2073501" y="1327878"/>
            <a:ext cx="7946262" cy="4491365"/>
          </a:xfrm>
          <a:prstGeom prst="rect">
            <a:avLst/>
          </a:prstGeom>
        </p:spPr>
      </p:pic>
    </p:spTree>
    <p:extLst>
      <p:ext uri="{BB962C8B-B14F-4D97-AF65-F5344CB8AC3E}">
        <p14:creationId xmlns:p14="http://schemas.microsoft.com/office/powerpoint/2010/main" val="3672826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#7</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446988" y="1094704"/>
            <a:ext cx="8649237" cy="6340197"/>
          </a:xfrm>
          <a:prstGeom prst="rect">
            <a:avLst/>
          </a:prstGeom>
          <a:noFill/>
        </p:spPr>
        <p:txBody>
          <a:bodyPr wrap="square" rtlCol="0">
            <a:spAutoFit/>
          </a:bodyPr>
          <a:lstStyle/>
          <a:p>
            <a:pPr marL="342900" indent="-342900">
              <a:buFont typeface="Arial" panose="020B0604020202020204" pitchFamily="34" charset="0"/>
              <a:buChar char="•"/>
            </a:pPr>
            <a:r>
              <a:rPr lang="en-US" sz="2600" b="1" u="sng" dirty="0" smtClean="0"/>
              <a:t>Three-Fifths (3/5) Compromise: </a:t>
            </a:r>
          </a:p>
          <a:p>
            <a:pPr marL="800100" lvl="1" indent="-342900">
              <a:buFont typeface="Arial" panose="020B0604020202020204" pitchFamily="34" charset="0"/>
              <a:buChar char="•"/>
            </a:pPr>
            <a:r>
              <a:rPr lang="en-US" sz="2600" dirty="0" smtClean="0"/>
              <a:t>Slavery was a controversial issue.</a:t>
            </a:r>
          </a:p>
          <a:p>
            <a:pPr marL="800100" lvl="1" indent="-342900">
              <a:buFont typeface="Arial" panose="020B0604020202020204" pitchFamily="34" charset="0"/>
              <a:buChar char="•"/>
            </a:pPr>
            <a:r>
              <a:rPr lang="en-US" sz="2600" dirty="0" smtClean="0"/>
              <a:t>Should slaves be counted in a state’s population or not???</a:t>
            </a:r>
          </a:p>
          <a:p>
            <a:pPr marL="800100" lvl="1" indent="-342900">
              <a:buFont typeface="Arial" panose="020B0604020202020204" pitchFamily="34" charset="0"/>
              <a:buChar char="•"/>
            </a:pPr>
            <a:r>
              <a:rPr lang="en-US" sz="2600" dirty="0" smtClean="0"/>
              <a:t>A states population determined how many representatives each colony could elect the Congress in the House of Representatives.</a:t>
            </a:r>
          </a:p>
          <a:p>
            <a:pPr marL="800100" lvl="1" indent="-342900">
              <a:buFont typeface="Arial" panose="020B0604020202020204" pitchFamily="34" charset="0"/>
              <a:buChar char="•"/>
            </a:pPr>
            <a:r>
              <a:rPr lang="en-US" sz="2600" dirty="0" smtClean="0"/>
              <a:t>Delegates in the northern states were afraid the southern states would have more representatives because the slave population was included in the state’s overall population.</a:t>
            </a:r>
          </a:p>
          <a:p>
            <a:pPr marL="800100" lvl="1" indent="-342900">
              <a:buFont typeface="Arial" panose="020B0604020202020204" pitchFamily="34" charset="0"/>
              <a:buChar char="•"/>
            </a:pPr>
            <a:r>
              <a:rPr lang="en-US" sz="2600" dirty="0" smtClean="0"/>
              <a:t>The Three-Fifths Compromise allowed </a:t>
            </a:r>
            <a:r>
              <a:rPr lang="en-US" sz="2600" dirty="0"/>
              <a:t>for slaves to count toward a state’s overall population by counting slaves as “3/5 of a </a:t>
            </a:r>
            <a:r>
              <a:rPr lang="en-US" sz="2600" dirty="0" smtClean="0"/>
              <a:t>person.” </a:t>
            </a:r>
            <a:r>
              <a:rPr lang="en-US" sz="2400" dirty="0"/>
              <a:t>	</a:t>
            </a:r>
          </a:p>
          <a:p>
            <a:pPr marL="800100" lvl="1" indent="-342900">
              <a:buFont typeface="Arial" panose="020B0604020202020204" pitchFamily="34" charset="0"/>
              <a:buChar char="•"/>
            </a:pPr>
            <a:endParaRPr lang="en-US" sz="2400" dirty="0" smtClean="0"/>
          </a:p>
          <a:p>
            <a:endParaRPr lang="en-US" dirty="0"/>
          </a:p>
        </p:txBody>
      </p:sp>
    </p:spTree>
    <p:extLst>
      <p:ext uri="{BB962C8B-B14F-4D97-AF65-F5344CB8AC3E}">
        <p14:creationId xmlns:p14="http://schemas.microsoft.com/office/powerpoint/2010/main" val="883930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Topic</a:t>
            </a:r>
            <a:endParaRPr lang="en-US"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6600" b="1" u="sng" dirty="0" smtClean="0"/>
              <a:t>Statehood</a:t>
            </a:r>
          </a:p>
          <a:p>
            <a:pPr marL="0" indent="0" algn="ctr">
              <a:buNone/>
            </a:pPr>
            <a:r>
              <a:rPr lang="en-US" sz="6600" dirty="0" smtClean="0"/>
              <a:t>How our country became known as the United States of America and the first states joined the Union.</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121241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74264" y="319278"/>
            <a:ext cx="4906851" cy="5508634"/>
          </a:xfrm>
          <a:prstGeom prst="rect">
            <a:avLst/>
          </a:prstGeom>
        </p:spPr>
      </p:pic>
      <p:sp>
        <p:nvSpPr>
          <p:cNvPr id="4" name="TextBox 3"/>
          <p:cNvSpPr txBox="1"/>
          <p:nvPr/>
        </p:nvSpPr>
        <p:spPr>
          <a:xfrm>
            <a:off x="2614412" y="5827912"/>
            <a:ext cx="7109138" cy="707886"/>
          </a:xfrm>
          <a:prstGeom prst="rect">
            <a:avLst/>
          </a:prstGeom>
          <a:noFill/>
        </p:spPr>
        <p:txBody>
          <a:bodyPr wrap="square" rtlCol="0">
            <a:spAutoFit/>
          </a:bodyPr>
          <a:lstStyle/>
          <a:p>
            <a:pPr algn="ctr"/>
            <a:r>
              <a:rPr lang="en-US" sz="4000" b="1" dirty="0" smtClean="0"/>
              <a:t>“Am I not a man and a brother?”</a:t>
            </a:r>
            <a:endParaRPr lang="en-US" sz="4000" b="1" dirty="0"/>
          </a:p>
        </p:txBody>
      </p:sp>
    </p:spTree>
    <p:extLst>
      <p:ext uri="{BB962C8B-B14F-4D97-AF65-F5344CB8AC3E}">
        <p14:creationId xmlns:p14="http://schemas.microsoft.com/office/powerpoint/2010/main" val="1403329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#8</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704563" y="1442434"/>
            <a:ext cx="8649237" cy="5139869"/>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t>Two representatives from Georgia participated in the Constitutional Convention and signed the constitution on behalf of Georgia.</a:t>
            </a:r>
          </a:p>
          <a:p>
            <a:pPr marL="342900" indent="-342900">
              <a:buFont typeface="Arial" panose="020B0604020202020204" pitchFamily="34" charset="0"/>
              <a:buChar char="•"/>
            </a:pPr>
            <a:r>
              <a:rPr lang="en-US" sz="2600" dirty="0" smtClean="0"/>
              <a:t>They were Abraham Baldwin and William Few.</a:t>
            </a:r>
          </a:p>
          <a:p>
            <a:pPr marL="342900" indent="-342900">
              <a:buFont typeface="Arial" panose="020B0604020202020204" pitchFamily="34" charset="0"/>
              <a:buChar char="•"/>
            </a:pPr>
            <a:r>
              <a:rPr lang="en-US" sz="2600" dirty="0" smtClean="0"/>
              <a:t>Both are considered “Founding Fathers” of our country.</a:t>
            </a:r>
            <a:r>
              <a:rPr lang="en-US" sz="2600" dirty="0"/>
              <a:t>	</a:t>
            </a:r>
            <a:endParaRPr lang="en-US" sz="2600" dirty="0" smtClean="0"/>
          </a:p>
          <a:p>
            <a:pPr marL="342900" indent="-342900">
              <a:buFont typeface="Arial" panose="020B0604020202020204" pitchFamily="34" charset="0"/>
              <a:buChar char="•"/>
            </a:pPr>
            <a:r>
              <a:rPr lang="en-US" sz="2600" dirty="0" smtClean="0"/>
              <a:t>Baldwin and Few voted for the 3/5 Compromise, allowing for slaves to be counted a state’s population.</a:t>
            </a:r>
          </a:p>
          <a:p>
            <a:pPr marL="342900" indent="-342900">
              <a:buFont typeface="Arial" panose="020B0604020202020204" pitchFamily="34" charset="0"/>
              <a:buChar char="•"/>
            </a:pPr>
            <a:r>
              <a:rPr lang="en-US" sz="2600" dirty="0" smtClean="0"/>
              <a:t>Baldwin voted on the side of the small states when voting on the Virginia Plan.</a:t>
            </a:r>
          </a:p>
          <a:p>
            <a:pPr marL="800100" lvl="1" indent="-342900">
              <a:buFont typeface="Arial" panose="020B0604020202020204" pitchFamily="34" charset="0"/>
              <a:buChar char="•"/>
            </a:pPr>
            <a:r>
              <a:rPr lang="en-US" sz="2600" dirty="0" smtClean="0"/>
              <a:t>This </a:t>
            </a:r>
            <a:r>
              <a:rPr lang="en-US" sz="2600" dirty="0"/>
              <a:t>decision evened the numbers for and against the Virginia Plan and allowed for the Great Compromise. </a:t>
            </a:r>
          </a:p>
          <a:p>
            <a:pPr marL="800100" lvl="1" indent="-342900">
              <a:buFont typeface="Arial" panose="020B0604020202020204" pitchFamily="34" charset="0"/>
              <a:buChar char="•"/>
            </a:pPr>
            <a:endParaRPr lang="en-US" sz="2400" dirty="0" smtClean="0"/>
          </a:p>
          <a:p>
            <a:endParaRPr lang="en-US" dirty="0"/>
          </a:p>
        </p:txBody>
      </p:sp>
    </p:spTree>
    <p:extLst>
      <p:ext uri="{BB962C8B-B14F-4D97-AF65-F5344CB8AC3E}">
        <p14:creationId xmlns:p14="http://schemas.microsoft.com/office/powerpoint/2010/main" val="843197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#9</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691684" y="1094704"/>
            <a:ext cx="5589431" cy="590931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Abraham Baldwin was originally from Connecticut. </a:t>
            </a:r>
          </a:p>
          <a:p>
            <a:pPr marL="342900" indent="-342900">
              <a:buFont typeface="Arial" panose="020B0604020202020204" pitchFamily="34" charset="0"/>
              <a:buChar char="•"/>
            </a:pPr>
            <a:r>
              <a:rPr lang="en-US" sz="2400" dirty="0" smtClean="0"/>
              <a:t>Lived from 1754-1807.</a:t>
            </a:r>
          </a:p>
          <a:p>
            <a:pPr marL="342900" indent="-342900">
              <a:buFont typeface="Arial" panose="020B0604020202020204" pitchFamily="34" charset="0"/>
              <a:buChar char="•"/>
            </a:pPr>
            <a:r>
              <a:rPr lang="en-US" sz="2400" dirty="0" smtClean="0"/>
              <a:t>A </a:t>
            </a:r>
            <a:r>
              <a:rPr lang="en-US" sz="2400" dirty="0"/>
              <a:t>graduate of Theology from Yale </a:t>
            </a:r>
            <a:r>
              <a:rPr lang="en-US" sz="2400" dirty="0" smtClean="0"/>
              <a:t>University</a:t>
            </a:r>
          </a:p>
          <a:p>
            <a:pPr marL="342900" indent="-342900">
              <a:buFont typeface="Arial" panose="020B0604020202020204" pitchFamily="34" charset="0"/>
              <a:buChar char="•"/>
            </a:pPr>
            <a:r>
              <a:rPr lang="en-US" sz="2400" dirty="0" smtClean="0"/>
              <a:t>Baldwin </a:t>
            </a:r>
            <a:r>
              <a:rPr lang="en-US" sz="2400" dirty="0"/>
              <a:t>served as a chaplain in the U.S. Army during the American Revolution. After the war, he became a lawyer. Baldwin moved to Georgia in 1784 where he became a successful </a:t>
            </a:r>
            <a:r>
              <a:rPr lang="en-US" sz="2400" dirty="0" smtClean="0"/>
              <a:t>politician.</a:t>
            </a:r>
          </a:p>
          <a:p>
            <a:pPr marL="342900" indent="-342900">
              <a:buFont typeface="Arial" panose="020B0604020202020204" pitchFamily="34" charset="0"/>
              <a:buChar char="•"/>
            </a:pPr>
            <a:r>
              <a:rPr lang="en-US" sz="2400" dirty="0" smtClean="0"/>
              <a:t>Baldwin </a:t>
            </a:r>
            <a:r>
              <a:rPr lang="en-US" sz="2400" dirty="0"/>
              <a:t>is probably most famous for his role in the creation of the University of Georgia and his position as the University’s first president (1786-1801). </a:t>
            </a:r>
            <a:r>
              <a:rPr lang="en-US" sz="2400" dirty="0" smtClean="0"/>
              <a:t> </a:t>
            </a:r>
            <a:endParaRPr lang="en-US" sz="2400" dirty="0"/>
          </a:p>
          <a:p>
            <a:pPr marL="800100" lvl="1" indent="-342900">
              <a:buFont typeface="Arial" panose="020B0604020202020204" pitchFamily="34" charset="0"/>
              <a:buChar char="•"/>
            </a:pPr>
            <a:endParaRPr lang="en-US" sz="2400" dirty="0" smtClean="0"/>
          </a:p>
          <a:p>
            <a:endParaRPr lang="en-US" dirty="0"/>
          </a:p>
        </p:txBody>
      </p:sp>
      <p:pic>
        <p:nvPicPr>
          <p:cNvPr id="3" name="Picture 2"/>
          <p:cNvPicPr>
            <a:picLocks noChangeAspect="1"/>
          </p:cNvPicPr>
          <p:nvPr/>
        </p:nvPicPr>
        <p:blipFill>
          <a:blip r:embed="rId2"/>
          <a:stretch>
            <a:fillRect/>
          </a:stretch>
        </p:blipFill>
        <p:spPr>
          <a:xfrm>
            <a:off x="8281115" y="1339404"/>
            <a:ext cx="3389180" cy="4542200"/>
          </a:xfrm>
          <a:prstGeom prst="rect">
            <a:avLst/>
          </a:prstGeom>
        </p:spPr>
      </p:pic>
    </p:spTree>
    <p:extLst>
      <p:ext uri="{BB962C8B-B14F-4D97-AF65-F5344CB8AC3E}">
        <p14:creationId xmlns:p14="http://schemas.microsoft.com/office/powerpoint/2010/main" val="1453892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#9 continued</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702570" y="1390918"/>
            <a:ext cx="5589431" cy="2954655"/>
          </a:xfrm>
          <a:prstGeom prst="rect">
            <a:avLst/>
          </a:prstGeom>
          <a:noFill/>
        </p:spPr>
        <p:txBody>
          <a:bodyPr wrap="square" rtlCol="0">
            <a:spAutoFit/>
          </a:bodyPr>
          <a:lstStyle/>
          <a:p>
            <a:pPr marL="342900" indent="-342900">
              <a:buFont typeface="Arial" panose="020B0604020202020204" pitchFamily="34" charset="0"/>
              <a:buChar char="•"/>
            </a:pPr>
            <a:r>
              <a:rPr lang="en-US" sz="2400" dirty="0"/>
              <a:t>William Few, Jr. </a:t>
            </a:r>
            <a:r>
              <a:rPr lang="en-US" sz="2400" dirty="0" smtClean="0"/>
              <a:t>was born in North Carolina.</a:t>
            </a:r>
          </a:p>
          <a:p>
            <a:pPr marL="342900" indent="-342900">
              <a:buFont typeface="Arial" panose="020B0604020202020204" pitchFamily="34" charset="0"/>
              <a:buChar char="•"/>
            </a:pPr>
            <a:r>
              <a:rPr lang="en-US" sz="2400" dirty="0" smtClean="0"/>
              <a:t>He lived from 1748-1828. </a:t>
            </a:r>
          </a:p>
          <a:p>
            <a:pPr marL="342900" indent="-342900">
              <a:buFont typeface="Arial" panose="020B0604020202020204" pitchFamily="34" charset="0"/>
              <a:buChar char="•"/>
            </a:pPr>
            <a:r>
              <a:rPr lang="en-US" sz="2400" dirty="0" smtClean="0"/>
              <a:t>He was </a:t>
            </a:r>
            <a:r>
              <a:rPr lang="en-US" sz="2400" dirty="0"/>
              <a:t>a </a:t>
            </a:r>
            <a:r>
              <a:rPr lang="en-US" sz="2400" dirty="0" smtClean="0"/>
              <a:t>soldier, </a:t>
            </a:r>
            <a:r>
              <a:rPr lang="en-US" sz="2400" dirty="0"/>
              <a:t>judge, and legislator for </a:t>
            </a:r>
            <a:r>
              <a:rPr lang="en-US" sz="2400" dirty="0" smtClean="0"/>
              <a:t>Georgia and New York.</a:t>
            </a:r>
          </a:p>
          <a:p>
            <a:pPr marL="342900" indent="-342900">
              <a:buFont typeface="Arial" panose="020B0604020202020204" pitchFamily="34" charset="0"/>
              <a:buChar char="•"/>
            </a:pPr>
            <a:r>
              <a:rPr lang="en-US" sz="2400" dirty="0" smtClean="0"/>
              <a:t>He’s buried in Augusta, GA.</a:t>
            </a:r>
          </a:p>
          <a:p>
            <a:pPr marL="342900" indent="-342900">
              <a:buFont typeface="Arial" panose="020B0604020202020204" pitchFamily="34" charset="0"/>
              <a:buChar char="•"/>
            </a:pPr>
            <a:endParaRPr lang="en-US" sz="2400" dirty="0" smtClean="0"/>
          </a:p>
          <a:p>
            <a:endParaRPr lang="en-US" dirty="0"/>
          </a:p>
        </p:txBody>
      </p:sp>
      <p:pic>
        <p:nvPicPr>
          <p:cNvPr id="7" name="Picture 6"/>
          <p:cNvPicPr>
            <a:picLocks noChangeAspect="1"/>
          </p:cNvPicPr>
          <p:nvPr/>
        </p:nvPicPr>
        <p:blipFill>
          <a:blip r:embed="rId2"/>
          <a:stretch>
            <a:fillRect/>
          </a:stretch>
        </p:blipFill>
        <p:spPr>
          <a:xfrm>
            <a:off x="8292001" y="1184856"/>
            <a:ext cx="3306495" cy="4644123"/>
          </a:xfrm>
          <a:prstGeom prst="rect">
            <a:avLst/>
          </a:prstGeom>
        </p:spPr>
      </p:pic>
    </p:spTree>
    <p:extLst>
      <p:ext uri="{BB962C8B-B14F-4D97-AF65-F5344CB8AC3E}">
        <p14:creationId xmlns:p14="http://schemas.microsoft.com/office/powerpoint/2010/main" val="3724566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365125"/>
            <a:ext cx="3406003" cy="5842492"/>
          </a:xfrm>
        </p:spPr>
        <p:txBody>
          <a:bodyPr>
            <a:normAutofit/>
          </a:bodyPr>
          <a:lstStyle/>
          <a:p>
            <a:pPr algn="ctr"/>
            <a:r>
              <a:rPr lang="en-US" sz="4000" b="1" dirty="0" smtClean="0"/>
              <a:t>Back home in Georgia . . .</a:t>
            </a:r>
            <a:br>
              <a:rPr lang="en-US" sz="4000" b="1" dirty="0" smtClean="0"/>
            </a:br>
            <a:r>
              <a:rPr lang="en-US" sz="4000" b="1" dirty="0" smtClean="0"/>
              <a:t>Georgia’s Provincial Congress and the Georgia Constitution of 1777</a:t>
            </a:r>
            <a:endParaRPr lang="en-US"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510" y="431778"/>
            <a:ext cx="3924694" cy="28394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204" y="2388906"/>
            <a:ext cx="3997341" cy="4121364"/>
          </a:xfrm>
          <a:prstGeom prst="rect">
            <a:avLst/>
          </a:prstGeom>
        </p:spPr>
      </p:pic>
    </p:spTree>
    <p:extLst>
      <p:ext uri="{BB962C8B-B14F-4D97-AF65-F5344CB8AC3E}">
        <p14:creationId xmlns:p14="http://schemas.microsoft.com/office/powerpoint/2010/main" val="1056512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Georgia Performance Standards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4000" b="1" dirty="0"/>
              <a:t>SS8H4 The student will describe the impact of events that led to the ratification of the United States Constitution and the Bill of Rights.</a:t>
            </a:r>
          </a:p>
          <a:p>
            <a:pPr marL="0" indent="0">
              <a:buNone/>
            </a:pPr>
            <a:r>
              <a:rPr lang="en-US" sz="4000" dirty="0" smtClean="0"/>
              <a:t>a. Analyze </a:t>
            </a:r>
            <a:r>
              <a:rPr lang="en-US" sz="4000" dirty="0"/>
              <a:t>the strengths and weaknesses of both the Georgia Constitution of 1777 and the Articles of Confederation and explain how weaknesses in the Articles of Confederation led to a need to revise the Articles.</a:t>
            </a:r>
          </a:p>
          <a:p>
            <a:pPr marL="0" indent="0">
              <a:buNone/>
            </a:pPr>
            <a:endParaRPr lang="en-US" dirty="0"/>
          </a:p>
        </p:txBody>
      </p:sp>
    </p:spTree>
    <p:extLst>
      <p:ext uri="{BB962C8B-B14F-4D97-AF65-F5344CB8AC3E}">
        <p14:creationId xmlns:p14="http://schemas.microsoft.com/office/powerpoint/2010/main" val="259196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Essential Question</a:t>
            </a:r>
            <a:endParaRPr lang="en-US" b="1" dirty="0"/>
          </a:p>
        </p:txBody>
      </p:sp>
      <p:sp>
        <p:nvSpPr>
          <p:cNvPr id="3" name="Content Placeholder 2"/>
          <p:cNvSpPr>
            <a:spLocks noGrp="1"/>
          </p:cNvSpPr>
          <p:nvPr>
            <p:ph idx="1"/>
          </p:nvPr>
        </p:nvSpPr>
        <p:spPr/>
        <p:txBody>
          <a:bodyPr>
            <a:normAutofit lnSpcReduction="10000"/>
          </a:bodyPr>
          <a:lstStyle/>
          <a:p>
            <a:r>
              <a:rPr lang="en-US" sz="4000" dirty="0"/>
              <a:t>What were the strengths and weaknesses of the </a:t>
            </a:r>
            <a:r>
              <a:rPr lang="en-US" sz="4000" dirty="0" smtClean="0"/>
              <a:t>Articles of Confederation and Georgia </a:t>
            </a:r>
            <a:r>
              <a:rPr lang="en-US" sz="4000" dirty="0"/>
              <a:t>Constitution of 1777 and how were these weaknesses addressed? </a:t>
            </a:r>
            <a:endParaRPr lang="en-US" sz="4000" dirty="0" smtClean="0"/>
          </a:p>
          <a:p>
            <a:pPr marL="0" indent="0">
              <a:buNone/>
            </a:pPr>
            <a:endParaRPr lang="en-US" sz="4000" dirty="0"/>
          </a:p>
          <a:p>
            <a:r>
              <a:rPr lang="en-US" sz="4000" dirty="0"/>
              <a:t>How did past experience of the patriots with England’s monarchy influence their decisions regarding a new form of government? </a:t>
            </a:r>
          </a:p>
        </p:txBody>
      </p:sp>
    </p:spTree>
    <p:extLst>
      <p:ext uri="{BB962C8B-B14F-4D97-AF65-F5344CB8AC3E}">
        <p14:creationId xmlns:p14="http://schemas.microsoft.com/office/powerpoint/2010/main" val="1382418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#10</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r>
              <a:rPr lang="en-US" dirty="0" smtClean="0"/>
              <a:t>While the delegates from each state were meeting in Philadelphia to discuss and create the Articles of Confederation, things were going on here in Savannah, Georgia.</a:t>
            </a:r>
          </a:p>
          <a:p>
            <a:endParaRPr lang="en-US" dirty="0" smtClean="0"/>
          </a:p>
          <a:p>
            <a:r>
              <a:rPr lang="en-US" dirty="0" smtClean="0"/>
              <a:t>Georgia’s Provincial Congress was busy creating our state’s own constitution.</a:t>
            </a:r>
          </a:p>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977" y="2809138"/>
            <a:ext cx="3266478" cy="3367825"/>
          </a:xfrm>
          <a:prstGeom prst="rect">
            <a:avLst/>
          </a:prstGeom>
        </p:spPr>
      </p:pic>
    </p:spTree>
    <p:extLst>
      <p:ext uri="{BB962C8B-B14F-4D97-AF65-F5344CB8AC3E}">
        <p14:creationId xmlns:p14="http://schemas.microsoft.com/office/powerpoint/2010/main" val="1885641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#10 continued</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r>
              <a:rPr lang="en-US" dirty="0" smtClean="0"/>
              <a:t>The Georgia Constitution of 1777 was our state’s first constitution.</a:t>
            </a:r>
          </a:p>
          <a:p>
            <a:r>
              <a:rPr lang="en-US" dirty="0" smtClean="0"/>
              <a:t>It was similar to the Articles of Confederation </a:t>
            </a:r>
            <a:r>
              <a:rPr lang="en-US" i="1" dirty="0" smtClean="0"/>
              <a:t>(Oh No! That can’t be good.)</a:t>
            </a:r>
          </a:p>
          <a:p>
            <a:endParaRPr lang="en-US" dirty="0" smtClean="0"/>
          </a:p>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825" y="2955702"/>
            <a:ext cx="3266478" cy="3367825"/>
          </a:xfrm>
          <a:prstGeom prst="rect">
            <a:avLst/>
          </a:prstGeom>
        </p:spPr>
      </p:pic>
    </p:spTree>
    <p:extLst>
      <p:ext uri="{BB962C8B-B14F-4D97-AF65-F5344CB8AC3E}">
        <p14:creationId xmlns:p14="http://schemas.microsoft.com/office/powerpoint/2010/main" val="2826323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#10 continued</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r>
              <a:rPr lang="en-US" dirty="0" smtClean="0"/>
              <a:t>Though </a:t>
            </a:r>
            <a:r>
              <a:rPr lang="en-US" dirty="0"/>
              <a:t>this constitution had three branches of government, most of the power was held by the </a:t>
            </a:r>
            <a:r>
              <a:rPr lang="en-US" b="1" u="sng" cap="all" dirty="0" smtClean="0">
                <a:solidFill>
                  <a:srgbClr val="FF0000"/>
                </a:solidFill>
              </a:rPr>
              <a:t>unicameral</a:t>
            </a:r>
            <a:r>
              <a:rPr lang="en-US" b="1" u="sng" dirty="0" smtClean="0">
                <a:solidFill>
                  <a:srgbClr val="FF0000"/>
                </a:solidFill>
              </a:rPr>
              <a:t> (1-Chamber) </a:t>
            </a:r>
            <a:r>
              <a:rPr lang="en-US" dirty="0"/>
              <a:t>legislative branch</a:t>
            </a:r>
            <a:r>
              <a:rPr lang="en-US" dirty="0" smtClean="0"/>
              <a:t>.</a:t>
            </a:r>
          </a:p>
          <a:p>
            <a:r>
              <a:rPr lang="en-US" dirty="0"/>
              <a:t>One of the legislative branch’s powers was the ability to appoint members of both the </a:t>
            </a:r>
            <a:r>
              <a:rPr lang="en-US" dirty="0" smtClean="0"/>
              <a:t>judicial </a:t>
            </a:r>
            <a:r>
              <a:rPr lang="en-US" dirty="0"/>
              <a:t>and executive branch; including the state governor. </a:t>
            </a:r>
            <a:endParaRPr lang="en-US" dirty="0" smtClean="0"/>
          </a:p>
          <a:p>
            <a:r>
              <a:rPr lang="en-US" dirty="0" smtClean="0"/>
              <a:t>The </a:t>
            </a:r>
            <a:r>
              <a:rPr lang="en-US" dirty="0"/>
              <a:t>governor, in turn, had very little power and a term limit of only one year. </a:t>
            </a:r>
            <a:endParaRPr lang="en-US" dirty="0" smtClean="0"/>
          </a:p>
          <a:p>
            <a:r>
              <a:rPr lang="en-US" dirty="0" smtClean="0"/>
              <a:t>John Treutlen was our state’s first governor.</a:t>
            </a:r>
            <a:endParaRPr lang="en-US" dirty="0"/>
          </a:p>
          <a:p>
            <a:endParaRPr lang="en-US" dirty="0" smtClean="0"/>
          </a:p>
          <a:p>
            <a:endParaRPr lang="en-US" dirty="0" smtClean="0"/>
          </a:p>
          <a:p>
            <a:endParaRPr lang="en-US" dirty="0" smtClean="0"/>
          </a:p>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9345119" y="1481071"/>
            <a:ext cx="2577079" cy="3148353"/>
          </a:xfrm>
          <a:prstGeom prst="rect">
            <a:avLst/>
          </a:prstGeom>
        </p:spPr>
      </p:pic>
      <p:cxnSp>
        <p:nvCxnSpPr>
          <p:cNvPr id="9" name="Straight Arrow Connector 8"/>
          <p:cNvCxnSpPr/>
          <p:nvPr/>
        </p:nvCxnSpPr>
        <p:spPr>
          <a:xfrm flipV="1">
            <a:off x="9131121" y="4629424"/>
            <a:ext cx="819093" cy="1063039"/>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187189" y="4699635"/>
            <a:ext cx="1300766" cy="1477328"/>
          </a:xfrm>
          <a:prstGeom prst="rect">
            <a:avLst/>
          </a:prstGeom>
          <a:solidFill>
            <a:srgbClr val="00B0F0"/>
          </a:solidFill>
        </p:spPr>
        <p:txBody>
          <a:bodyPr wrap="square" rtlCol="0">
            <a:spAutoFit/>
          </a:bodyPr>
          <a:lstStyle/>
          <a:p>
            <a:pPr algn="ctr"/>
            <a:r>
              <a:rPr lang="en-US" b="1" dirty="0" smtClean="0">
                <a:solidFill>
                  <a:srgbClr val="FFFF00"/>
                </a:solidFill>
              </a:rPr>
              <a:t>Ladies, check out this handsome fella! LOL!</a:t>
            </a:r>
            <a:endParaRPr lang="en-US" b="1" dirty="0">
              <a:solidFill>
                <a:srgbClr val="FFFF00"/>
              </a:solidFill>
            </a:endParaRPr>
          </a:p>
        </p:txBody>
      </p:sp>
    </p:spTree>
    <p:extLst>
      <p:ext uri="{BB962C8B-B14F-4D97-AF65-F5344CB8AC3E}">
        <p14:creationId xmlns:p14="http://schemas.microsoft.com/office/powerpoint/2010/main" val="2754981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Enduring Understanding</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800" b="1" u="sng" dirty="0" smtClean="0"/>
              <a:t>Governance</a:t>
            </a:r>
          </a:p>
          <a:p>
            <a:pPr marL="0" indent="0" algn="ctr">
              <a:buNone/>
            </a:pPr>
            <a:r>
              <a:rPr lang="en-US" sz="4800" dirty="0" smtClean="0"/>
              <a:t>The </a:t>
            </a:r>
            <a:r>
              <a:rPr lang="en-US" sz="4800" dirty="0"/>
              <a:t>student will understand that as a society increases in complexity and interacts with other societies, the complexity of the government also increases.</a:t>
            </a:r>
          </a:p>
        </p:txBody>
      </p:sp>
    </p:spTree>
    <p:extLst>
      <p:ext uri="{BB962C8B-B14F-4D97-AF65-F5344CB8AC3E}">
        <p14:creationId xmlns:p14="http://schemas.microsoft.com/office/powerpoint/2010/main" val="2193130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Slide #10 continued</a:t>
            </a:r>
            <a:endParaRPr lang="en-US" b="1" dirty="0"/>
          </a:p>
        </p:txBody>
      </p:sp>
      <p:sp>
        <p:nvSpPr>
          <p:cNvPr id="5" name="Content Placeholder 4"/>
          <p:cNvSpPr>
            <a:spLocks noGrp="1"/>
          </p:cNvSpPr>
          <p:nvPr>
            <p:ph sz="half" idx="1"/>
          </p:nvPr>
        </p:nvSpPr>
        <p:spPr>
          <a:xfrm>
            <a:off x="310166" y="1184856"/>
            <a:ext cx="1956515" cy="4992107"/>
          </a:xfrm>
        </p:spPr>
        <p:txBody>
          <a:bodyPr>
            <a:normAutofit/>
          </a:bodyPr>
          <a:lstStyle/>
          <a:p>
            <a:pPr marL="0" indent="0" algn="ctr">
              <a:buNone/>
            </a:pPr>
            <a:r>
              <a:rPr lang="en-US" b="1" i="1" dirty="0" smtClean="0"/>
              <a:t>You will review this section of the notes to create your own level 2 or 3 question or topic. </a:t>
            </a:r>
          </a:p>
          <a:p>
            <a:pPr marL="0" indent="0">
              <a:buNone/>
            </a:pPr>
            <a:endParaRPr lang="en-US" dirty="0"/>
          </a:p>
        </p:txBody>
      </p:sp>
      <p:sp>
        <p:nvSpPr>
          <p:cNvPr id="6" name="Content Placeholder 5"/>
          <p:cNvSpPr>
            <a:spLocks noGrp="1"/>
          </p:cNvSpPr>
          <p:nvPr>
            <p:ph sz="half" idx="2"/>
          </p:nvPr>
        </p:nvSpPr>
        <p:spPr>
          <a:xfrm>
            <a:off x="2446988" y="1094704"/>
            <a:ext cx="6898131" cy="5434885"/>
          </a:xfrm>
        </p:spPr>
        <p:txBody>
          <a:bodyPr>
            <a:normAutofit/>
          </a:bodyPr>
          <a:lstStyle/>
          <a:p>
            <a:r>
              <a:rPr lang="en-US" dirty="0" smtClean="0"/>
              <a:t>Though </a:t>
            </a:r>
            <a:r>
              <a:rPr lang="en-US" dirty="0"/>
              <a:t>this constitution offered the citizens of Georgia many freedoms such as freedom of the press, freedom of religion, and trial by </a:t>
            </a:r>
            <a:r>
              <a:rPr lang="en-US" dirty="0" smtClean="0"/>
              <a:t>jury.</a:t>
            </a:r>
          </a:p>
          <a:p>
            <a:r>
              <a:rPr lang="en-US" dirty="0" smtClean="0"/>
              <a:t> </a:t>
            </a:r>
            <a:r>
              <a:rPr lang="en-US" dirty="0"/>
              <a:t>Georgians were not given the opportunity to ratify it. </a:t>
            </a:r>
            <a:endParaRPr lang="en-US" dirty="0" smtClean="0"/>
          </a:p>
          <a:p>
            <a:r>
              <a:rPr lang="en-US" dirty="0" smtClean="0"/>
              <a:t>With </a:t>
            </a:r>
            <a:r>
              <a:rPr lang="en-US" dirty="0"/>
              <a:t>all of these weaknesses, the Georgia Constitution of 1777 was the state’s constitution for 12 years. </a:t>
            </a:r>
            <a:endParaRPr lang="en-US" dirty="0" smtClean="0"/>
          </a:p>
          <a:p>
            <a:r>
              <a:rPr lang="en-US" dirty="0" smtClean="0"/>
              <a:t>Georgia’s </a:t>
            </a:r>
            <a:r>
              <a:rPr lang="en-US" dirty="0"/>
              <a:t>second constitution, the Constitution of 1789, was changed to model the U.S. Constitution.</a:t>
            </a:r>
          </a:p>
          <a:p>
            <a:endParaRPr lang="en-US" dirty="0" smtClean="0"/>
          </a:p>
          <a:p>
            <a:endParaRPr lang="en-US" dirty="0" smtClean="0"/>
          </a:p>
          <a:p>
            <a:endParaRPr lang="en-US" dirty="0" smtClean="0"/>
          </a:p>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cxnSp>
        <p:nvCxnSpPr>
          <p:cNvPr id="8" name="Straight Connector 7"/>
          <p:cNvCxnSpPr/>
          <p:nvPr/>
        </p:nvCxnSpPr>
        <p:spPr>
          <a:xfrm>
            <a:off x="2356834"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936" y="2320645"/>
            <a:ext cx="2780814" cy="2867093"/>
          </a:xfrm>
          <a:prstGeom prst="rect">
            <a:avLst/>
          </a:prstGeom>
        </p:spPr>
      </p:pic>
    </p:spTree>
    <p:extLst>
      <p:ext uri="{BB962C8B-B14F-4D97-AF65-F5344CB8AC3E}">
        <p14:creationId xmlns:p14="http://schemas.microsoft.com/office/powerpoint/2010/main" val="9904283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19731"/>
          </a:xfrm>
        </p:spPr>
        <p:txBody>
          <a:bodyPr/>
          <a:lstStyle/>
          <a:p>
            <a:pPr algn="ctr"/>
            <a:r>
              <a:rPr lang="en-US" b="1" dirty="0" smtClean="0"/>
              <a:t>Slide #10 continued</a:t>
            </a:r>
            <a:endParaRPr lang="en-US" b="1" dirty="0"/>
          </a:p>
        </p:txBody>
      </p:sp>
      <p:sp>
        <p:nvSpPr>
          <p:cNvPr id="3" name="Text Placeholder 2"/>
          <p:cNvSpPr>
            <a:spLocks noGrp="1"/>
          </p:cNvSpPr>
          <p:nvPr>
            <p:ph type="body" idx="1"/>
          </p:nvPr>
        </p:nvSpPr>
        <p:spPr>
          <a:xfrm>
            <a:off x="839788" y="1184856"/>
            <a:ext cx="5157787" cy="823912"/>
          </a:xfrm>
        </p:spPr>
        <p:txBody>
          <a:bodyPr>
            <a:normAutofit lnSpcReduction="10000"/>
          </a:bodyPr>
          <a:lstStyle/>
          <a:p>
            <a:pPr algn="ctr"/>
            <a:r>
              <a:rPr lang="en-US" dirty="0" smtClean="0"/>
              <a:t>Strengths of the </a:t>
            </a:r>
          </a:p>
          <a:p>
            <a:pPr algn="ctr"/>
            <a:r>
              <a:rPr lang="en-US" u="sng" dirty="0" smtClean="0"/>
              <a:t>Georgia Constitution of 1777</a:t>
            </a:r>
            <a:endParaRPr lang="en-US" u="sng" dirty="0"/>
          </a:p>
        </p:txBody>
      </p:sp>
      <p:sp>
        <p:nvSpPr>
          <p:cNvPr id="4" name="Content Placeholder 3"/>
          <p:cNvSpPr>
            <a:spLocks noGrp="1"/>
          </p:cNvSpPr>
          <p:nvPr>
            <p:ph sz="half" idx="2"/>
          </p:nvPr>
        </p:nvSpPr>
        <p:spPr>
          <a:xfrm>
            <a:off x="839788" y="2008768"/>
            <a:ext cx="5157787" cy="3684588"/>
          </a:xfrm>
        </p:spPr>
        <p:txBody>
          <a:bodyPr>
            <a:normAutofit/>
          </a:bodyPr>
          <a:lstStyle/>
          <a:p>
            <a:r>
              <a:rPr lang="en-US" dirty="0" smtClean="0"/>
              <a:t>All three branches of government were created – legislative, executive, and judicial.</a:t>
            </a:r>
          </a:p>
          <a:p>
            <a:r>
              <a:rPr lang="en-US" dirty="0" smtClean="0"/>
              <a:t>Georgia citizens had many rights.</a:t>
            </a:r>
          </a:p>
          <a:p>
            <a:endParaRPr lang="en-US" dirty="0"/>
          </a:p>
        </p:txBody>
      </p:sp>
      <p:sp>
        <p:nvSpPr>
          <p:cNvPr id="5" name="Text Placeholder 4"/>
          <p:cNvSpPr>
            <a:spLocks noGrp="1"/>
          </p:cNvSpPr>
          <p:nvPr>
            <p:ph type="body" sz="quarter" idx="3"/>
          </p:nvPr>
        </p:nvSpPr>
        <p:spPr>
          <a:xfrm>
            <a:off x="6172200" y="1184856"/>
            <a:ext cx="5183188" cy="823912"/>
          </a:xfrm>
        </p:spPr>
        <p:txBody>
          <a:bodyPr>
            <a:normAutofit lnSpcReduction="10000"/>
          </a:bodyPr>
          <a:lstStyle/>
          <a:p>
            <a:pPr algn="ctr"/>
            <a:r>
              <a:rPr lang="en-US" dirty="0" smtClean="0"/>
              <a:t>Weaknesses of the </a:t>
            </a:r>
          </a:p>
          <a:p>
            <a:pPr algn="ctr"/>
            <a:r>
              <a:rPr lang="en-US" u="sng" dirty="0"/>
              <a:t>Georgia Constitution of 1777</a:t>
            </a:r>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95133" y="708339"/>
            <a:ext cx="1501898" cy="1211640"/>
          </a:xfrm>
        </p:spPr>
      </p:pic>
      <p:sp>
        <p:nvSpPr>
          <p:cNvPr id="9" name="Content Placeholder 3"/>
          <p:cNvSpPr txBox="1">
            <a:spLocks/>
          </p:cNvSpPr>
          <p:nvPr/>
        </p:nvSpPr>
        <p:spPr>
          <a:xfrm>
            <a:off x="6097588" y="1919978"/>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Content Placeholder 3"/>
          <p:cNvSpPr txBox="1">
            <a:spLocks/>
          </p:cNvSpPr>
          <p:nvPr/>
        </p:nvSpPr>
        <p:spPr>
          <a:xfrm>
            <a:off x="6372226" y="1919978"/>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unicameral legislature was too powerful.</a:t>
            </a:r>
            <a:r>
              <a:rPr lang="en-US" dirty="0"/>
              <a:t> </a:t>
            </a:r>
            <a:endParaRPr lang="en-US" dirty="0" smtClean="0"/>
          </a:p>
          <a:p>
            <a:pPr lvl="1"/>
            <a:r>
              <a:rPr lang="en-US" dirty="0" smtClean="0"/>
              <a:t>ability </a:t>
            </a:r>
            <a:r>
              <a:rPr lang="en-US" dirty="0"/>
              <a:t>to appoint members of both the judicial and executive </a:t>
            </a:r>
            <a:r>
              <a:rPr lang="en-US" dirty="0" smtClean="0"/>
              <a:t>branch.</a:t>
            </a:r>
          </a:p>
          <a:p>
            <a:pPr lvl="1"/>
            <a:r>
              <a:rPr lang="en-US" dirty="0" smtClean="0"/>
              <a:t>Appointed the </a:t>
            </a:r>
            <a:r>
              <a:rPr lang="en-US" dirty="0"/>
              <a:t>state governor. </a:t>
            </a:r>
            <a:endParaRPr lang="en-US" dirty="0" smtClean="0"/>
          </a:p>
          <a:p>
            <a:pPr lvl="1"/>
            <a:r>
              <a:rPr lang="en-US" dirty="0" smtClean="0"/>
              <a:t>Governor’s term was only 1-year long and had little power.</a:t>
            </a:r>
            <a:endParaRPr lang="en-US" dirty="0"/>
          </a:p>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2697" y="406961"/>
            <a:ext cx="1347316" cy="1289419"/>
          </a:xfrm>
          <a:prstGeom prst="rect">
            <a:avLst/>
          </a:prstGeom>
        </p:spPr>
      </p:pic>
    </p:spTree>
    <p:extLst>
      <p:ext uri="{BB962C8B-B14F-4D97-AF65-F5344CB8AC3E}">
        <p14:creationId xmlns:p14="http://schemas.microsoft.com/office/powerpoint/2010/main" val="1027397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Graded Ticket-Out-the-Door</a:t>
            </a:r>
            <a:endParaRPr lang="en-US" b="1" dirty="0"/>
          </a:p>
        </p:txBody>
      </p:sp>
      <p:sp>
        <p:nvSpPr>
          <p:cNvPr id="3" name="Content Placeholder 2"/>
          <p:cNvSpPr>
            <a:spLocks noGrp="1"/>
          </p:cNvSpPr>
          <p:nvPr>
            <p:ph idx="1"/>
          </p:nvPr>
        </p:nvSpPr>
        <p:spPr/>
        <p:txBody>
          <a:bodyPr/>
          <a:lstStyle/>
          <a:p>
            <a:pPr marL="514350" indent="-514350">
              <a:buAutoNum type="arabicParenR"/>
            </a:pPr>
            <a:r>
              <a:rPr lang="en-US" dirty="0" smtClean="0"/>
              <a:t>Review today’s notes by circling key terms, underlining main ideas, or highlighting key information.</a:t>
            </a:r>
          </a:p>
          <a:p>
            <a:pPr marL="514350" indent="-514350">
              <a:buAutoNum type="arabicParenR"/>
            </a:pPr>
            <a:r>
              <a:rPr lang="en-US" dirty="0" smtClean="0"/>
              <a:t>Create </a:t>
            </a:r>
            <a:r>
              <a:rPr lang="en-US" dirty="0"/>
              <a:t>your own level 2 or 3 </a:t>
            </a:r>
            <a:r>
              <a:rPr lang="en-US" dirty="0" smtClean="0"/>
              <a:t>question(s) for today’s notes.</a:t>
            </a:r>
          </a:p>
          <a:p>
            <a:pPr marL="514350" indent="-514350">
              <a:buAutoNum type="arabicParenR"/>
            </a:pPr>
            <a:r>
              <a:rPr lang="en-US" dirty="0" smtClean="0"/>
              <a:t>Write a summary of what today’s notes were about. Not what you did in class today.</a:t>
            </a:r>
          </a:p>
          <a:p>
            <a:pPr marL="514350" indent="-514350">
              <a:buAutoNum type="arabicParenR"/>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1437" y="4751096"/>
            <a:ext cx="1889125" cy="1657350"/>
          </a:xfrm>
          <a:prstGeom prst="rect">
            <a:avLst/>
          </a:prstGeom>
        </p:spPr>
      </p:pic>
    </p:spTree>
    <p:extLst>
      <p:ext uri="{BB962C8B-B14F-4D97-AF65-F5344CB8AC3E}">
        <p14:creationId xmlns:p14="http://schemas.microsoft.com/office/powerpoint/2010/main" val="3671468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Georgia Performance Standards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4000" b="1" dirty="0"/>
              <a:t>SS8H4 The student will describe the impact of events that led to the ratification of the United States Constitution and the Bill of Rights.</a:t>
            </a:r>
          </a:p>
          <a:p>
            <a:pPr marL="0" indent="0">
              <a:buNone/>
            </a:pPr>
            <a:r>
              <a:rPr lang="en-US" sz="4000" dirty="0" smtClean="0"/>
              <a:t>a. Analyze </a:t>
            </a:r>
            <a:r>
              <a:rPr lang="en-US" sz="4000" dirty="0"/>
              <a:t>the strengths and weaknesses of both the Georgia Constitution of 1777 and the Articles of Confederation and explain how weaknesses in the Articles of Confederation led to a need to revise the Articles.</a:t>
            </a:r>
          </a:p>
          <a:p>
            <a:pPr marL="0" indent="0">
              <a:buNone/>
            </a:pPr>
            <a:endParaRPr lang="en-US" dirty="0"/>
          </a:p>
        </p:txBody>
      </p:sp>
    </p:spTree>
    <p:extLst>
      <p:ext uri="{BB962C8B-B14F-4D97-AF65-F5344CB8AC3E}">
        <p14:creationId xmlns:p14="http://schemas.microsoft.com/office/powerpoint/2010/main" val="3431103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Essential Question</a:t>
            </a:r>
            <a:endParaRPr lang="en-US" b="1" dirty="0"/>
          </a:p>
        </p:txBody>
      </p:sp>
      <p:sp>
        <p:nvSpPr>
          <p:cNvPr id="3" name="Content Placeholder 2"/>
          <p:cNvSpPr>
            <a:spLocks noGrp="1"/>
          </p:cNvSpPr>
          <p:nvPr>
            <p:ph idx="1"/>
          </p:nvPr>
        </p:nvSpPr>
        <p:spPr/>
        <p:txBody>
          <a:bodyPr>
            <a:normAutofit lnSpcReduction="10000"/>
          </a:bodyPr>
          <a:lstStyle/>
          <a:p>
            <a:r>
              <a:rPr lang="en-US" sz="4000" dirty="0"/>
              <a:t>What were the strengths and weaknesses of the </a:t>
            </a:r>
            <a:r>
              <a:rPr lang="en-US" sz="4000" dirty="0" smtClean="0"/>
              <a:t>Articles of Confederation and Georgia </a:t>
            </a:r>
            <a:r>
              <a:rPr lang="en-US" sz="4000" dirty="0"/>
              <a:t>Constitution of 1777 and how were these weaknesses addressed? </a:t>
            </a:r>
            <a:endParaRPr lang="en-US" sz="4000" dirty="0" smtClean="0"/>
          </a:p>
          <a:p>
            <a:pPr marL="0" indent="0">
              <a:buNone/>
            </a:pPr>
            <a:endParaRPr lang="en-US" sz="4000" dirty="0"/>
          </a:p>
          <a:p>
            <a:r>
              <a:rPr lang="en-US" sz="4000" dirty="0"/>
              <a:t>How did past experience of the patriots with England’s monarchy influence their decisions regarding a new form of government? </a:t>
            </a:r>
          </a:p>
        </p:txBody>
      </p:sp>
    </p:spTree>
    <p:extLst>
      <p:ext uri="{BB962C8B-B14F-4D97-AF65-F5344CB8AC3E}">
        <p14:creationId xmlns:p14="http://schemas.microsoft.com/office/powerpoint/2010/main" val="1656526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Review</a:t>
            </a:r>
            <a:endParaRPr lang="en-US" b="1" dirty="0"/>
          </a:p>
        </p:txBody>
      </p:sp>
      <p:sp>
        <p:nvSpPr>
          <p:cNvPr id="6" name="Content Placeholder 5"/>
          <p:cNvSpPr>
            <a:spLocks noGrp="1"/>
          </p:cNvSpPr>
          <p:nvPr>
            <p:ph sz="half" idx="2"/>
          </p:nvPr>
        </p:nvSpPr>
        <p:spPr>
          <a:xfrm>
            <a:off x="2952480" y="1184855"/>
            <a:ext cx="8161987" cy="4992107"/>
          </a:xfrm>
        </p:spPr>
        <p:txBody>
          <a:bodyPr/>
          <a:lstStyle/>
          <a:p>
            <a:r>
              <a:rPr lang="en-US" sz="3600" dirty="0" smtClean="0"/>
              <a:t>After the Revolutionary War, the American colonists were free from British rule for good. </a:t>
            </a:r>
            <a:endParaRPr lang="en-US" sz="3600" dirty="0"/>
          </a:p>
          <a:p>
            <a:r>
              <a:rPr lang="en-US" sz="3600" dirty="0" smtClean="0"/>
              <a:t>The 13 colonies had to come together to create a government to govern the entire country and the individual colonies, which were now states.</a:t>
            </a:r>
          </a:p>
          <a:p>
            <a:endParaRPr lang="en-US" dirty="0"/>
          </a:p>
        </p:txBody>
      </p:sp>
      <p:cxnSp>
        <p:nvCxnSpPr>
          <p:cNvPr id="8" name="Straight Connector 7"/>
          <p:cNvCxnSpPr/>
          <p:nvPr/>
        </p:nvCxnSpPr>
        <p:spPr>
          <a:xfrm>
            <a:off x="2794715"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290" y="4438387"/>
            <a:ext cx="2457461" cy="1885140"/>
          </a:xfrm>
          <a:prstGeom prst="rect">
            <a:avLst/>
          </a:prstGeom>
        </p:spPr>
      </p:pic>
    </p:spTree>
    <p:extLst>
      <p:ext uri="{BB962C8B-B14F-4D97-AF65-F5344CB8AC3E}">
        <p14:creationId xmlns:p14="http://schemas.microsoft.com/office/powerpoint/2010/main" val="2071422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Review</a:t>
            </a:r>
            <a:endParaRPr lang="en-US" b="1" dirty="0"/>
          </a:p>
        </p:txBody>
      </p:sp>
      <p:sp>
        <p:nvSpPr>
          <p:cNvPr id="6" name="Content Placeholder 5"/>
          <p:cNvSpPr>
            <a:spLocks noGrp="1"/>
          </p:cNvSpPr>
          <p:nvPr>
            <p:ph sz="half" idx="2"/>
          </p:nvPr>
        </p:nvSpPr>
        <p:spPr>
          <a:xfrm>
            <a:off x="2952480" y="1184855"/>
            <a:ext cx="8161987" cy="4992107"/>
          </a:xfrm>
        </p:spPr>
        <p:txBody>
          <a:bodyPr/>
          <a:lstStyle/>
          <a:p>
            <a:r>
              <a:rPr lang="en-US" sz="3200" dirty="0" smtClean="0"/>
              <a:t>The colonists did not want a government like the British government. That meant that they did not want the country’s government to be all powerful.</a:t>
            </a:r>
          </a:p>
          <a:p>
            <a:r>
              <a:rPr lang="en-US" sz="3200" dirty="0" smtClean="0"/>
              <a:t>The national government had power, but the states’ also had power to govern themselves.</a:t>
            </a:r>
          </a:p>
          <a:p>
            <a:r>
              <a:rPr lang="en-US" sz="3200" dirty="0" smtClean="0"/>
              <a:t>The people should also be involved in the government.</a:t>
            </a:r>
          </a:p>
          <a:p>
            <a:endParaRPr lang="en-US" dirty="0"/>
          </a:p>
        </p:txBody>
      </p:sp>
      <p:cxnSp>
        <p:nvCxnSpPr>
          <p:cNvPr id="8" name="Straight Connector 7"/>
          <p:cNvCxnSpPr/>
          <p:nvPr/>
        </p:nvCxnSpPr>
        <p:spPr>
          <a:xfrm>
            <a:off x="2794715"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7402" y="4546175"/>
            <a:ext cx="2729438" cy="2093776"/>
          </a:xfrm>
          <a:prstGeom prst="rect">
            <a:avLst/>
          </a:prstGeom>
        </p:spPr>
      </p:pic>
    </p:spTree>
    <p:extLst>
      <p:ext uri="{BB962C8B-B14F-4D97-AF65-F5344CB8AC3E}">
        <p14:creationId xmlns:p14="http://schemas.microsoft.com/office/powerpoint/2010/main" val="714904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731"/>
          </a:xfrm>
        </p:spPr>
        <p:txBody>
          <a:bodyPr/>
          <a:lstStyle/>
          <a:p>
            <a:pPr algn="ctr"/>
            <a:r>
              <a:rPr lang="en-US" b="1" dirty="0" smtClean="0"/>
              <a:t>Review: Declaration of Independence</a:t>
            </a:r>
            <a:endParaRPr lang="en-US" b="1" dirty="0"/>
          </a:p>
        </p:txBody>
      </p:sp>
      <p:sp>
        <p:nvSpPr>
          <p:cNvPr id="6" name="Content Placeholder 5"/>
          <p:cNvSpPr>
            <a:spLocks noGrp="1"/>
          </p:cNvSpPr>
          <p:nvPr>
            <p:ph sz="half" idx="2"/>
          </p:nvPr>
        </p:nvSpPr>
        <p:spPr>
          <a:xfrm>
            <a:off x="2952480" y="1184855"/>
            <a:ext cx="8161987" cy="4992107"/>
          </a:xfrm>
        </p:spPr>
        <p:txBody>
          <a:bodyPr/>
          <a:lstStyle/>
          <a:p>
            <a:r>
              <a:rPr lang="en-US" dirty="0" smtClean="0"/>
              <a:t> </a:t>
            </a:r>
            <a:r>
              <a:rPr lang="en-US" b="1" dirty="0" smtClean="0"/>
              <a:t>Declaration of Independence</a:t>
            </a:r>
          </a:p>
          <a:p>
            <a:pPr lvl="1"/>
            <a:r>
              <a:rPr lang="en-US" sz="2800" dirty="0" smtClean="0"/>
              <a:t>July 4, 1776</a:t>
            </a:r>
          </a:p>
          <a:p>
            <a:pPr lvl="1"/>
            <a:r>
              <a:rPr lang="en-US" sz="2800" dirty="0" smtClean="0"/>
              <a:t>Signed by Georgians Button Gwinnett, Lyman Hall, and George Walton.</a:t>
            </a:r>
          </a:p>
          <a:p>
            <a:pPr lvl="1"/>
            <a:r>
              <a:rPr lang="en-US" sz="2800" dirty="0" smtClean="0"/>
              <a:t>Listed the colonists grievances against the king.</a:t>
            </a:r>
          </a:p>
          <a:p>
            <a:pPr lvl="2"/>
            <a:r>
              <a:rPr lang="en-US" sz="2800" dirty="0" smtClean="0"/>
              <a:t>Taxes and not representation in the British Parliament.</a:t>
            </a:r>
          </a:p>
          <a:p>
            <a:pPr lvl="2"/>
            <a:r>
              <a:rPr lang="en-US" sz="2800" dirty="0" smtClean="0"/>
              <a:t>King was out of touch with the needs of the colonists.</a:t>
            </a:r>
          </a:p>
          <a:p>
            <a:endParaRPr lang="en-US" dirty="0"/>
          </a:p>
        </p:txBody>
      </p:sp>
      <p:cxnSp>
        <p:nvCxnSpPr>
          <p:cNvPr id="8" name="Straight Connector 7"/>
          <p:cNvCxnSpPr/>
          <p:nvPr/>
        </p:nvCxnSpPr>
        <p:spPr>
          <a:xfrm>
            <a:off x="2794715" y="1094704"/>
            <a:ext cx="0" cy="5228823"/>
          </a:xfrm>
          <a:prstGeom prst="line">
            <a:avLst/>
          </a:prstGeom>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1266" y="4805878"/>
            <a:ext cx="2678463" cy="1782852"/>
          </a:xfrm>
          <a:prstGeom prst="rect">
            <a:avLst/>
          </a:prstGeom>
        </p:spPr>
      </p:pic>
    </p:spTree>
    <p:extLst>
      <p:ext uri="{BB962C8B-B14F-4D97-AF65-F5344CB8AC3E}">
        <p14:creationId xmlns:p14="http://schemas.microsoft.com/office/powerpoint/2010/main" val="3260032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2564</Words>
  <Application>Microsoft Office PowerPoint</Application>
  <PresentationFormat>Widescreen</PresentationFormat>
  <Paragraphs>286</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A New Government for a New Country</vt:lpstr>
      <vt:lpstr>Let’s Get Started</vt:lpstr>
      <vt:lpstr>Topic</vt:lpstr>
      <vt:lpstr>Enduring Understanding</vt:lpstr>
      <vt:lpstr>Georgia Performance Standards</vt:lpstr>
      <vt:lpstr>Essential Question</vt:lpstr>
      <vt:lpstr>Review</vt:lpstr>
      <vt:lpstr>Review</vt:lpstr>
      <vt:lpstr>Review: Declaration of Independence</vt:lpstr>
      <vt:lpstr>Slide #1</vt:lpstr>
      <vt:lpstr>Articles of Confederation: The United States’ First National Government</vt:lpstr>
      <vt:lpstr>Slide #2</vt:lpstr>
      <vt:lpstr>Slide #2 continued</vt:lpstr>
      <vt:lpstr>Slide #2 continued</vt:lpstr>
      <vt:lpstr>Slide #2 continued</vt:lpstr>
      <vt:lpstr>PowerPoint Presentation</vt:lpstr>
      <vt:lpstr>Slide #2 continued</vt:lpstr>
      <vt:lpstr>Graded Ticket-Out-the-Door</vt:lpstr>
      <vt:lpstr>PowerPoint Presentation</vt:lpstr>
      <vt:lpstr>Georgia Performance Standards</vt:lpstr>
      <vt:lpstr>Essential Question</vt:lpstr>
      <vt:lpstr>Define the following terms – p. 174 - 175</vt:lpstr>
      <vt:lpstr>Slide #3</vt:lpstr>
      <vt:lpstr>Slide #3 continued</vt:lpstr>
      <vt:lpstr>Slide #4</vt:lpstr>
      <vt:lpstr>Slide #5</vt:lpstr>
      <vt:lpstr>Slide #6</vt:lpstr>
      <vt:lpstr>PowerPoint Presentation</vt:lpstr>
      <vt:lpstr>Slide #7</vt:lpstr>
      <vt:lpstr>PowerPoint Presentation</vt:lpstr>
      <vt:lpstr>Slide #8</vt:lpstr>
      <vt:lpstr>Slide #9</vt:lpstr>
      <vt:lpstr>Slide #9 continued</vt:lpstr>
      <vt:lpstr>Back home in Georgia . . . Georgia’s Provincial Congress and the Georgia Constitution of 1777</vt:lpstr>
      <vt:lpstr>Georgia Performance Standards</vt:lpstr>
      <vt:lpstr>Essential Question</vt:lpstr>
      <vt:lpstr>Slide #10</vt:lpstr>
      <vt:lpstr>Slide #10 continued</vt:lpstr>
      <vt:lpstr>Slide #10 continued</vt:lpstr>
      <vt:lpstr>Slide #10 continued</vt:lpstr>
      <vt:lpstr>Slide #10 continued</vt:lpstr>
      <vt:lpstr>Graded Ticket-Out-the-Door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Government for a New Country</dc:title>
  <dc:creator>Westfamily</dc:creator>
  <cp:lastModifiedBy>Rhonda Jackson - Conyers Middle</cp:lastModifiedBy>
  <cp:revision>124</cp:revision>
  <dcterms:created xsi:type="dcterms:W3CDTF">2014-11-02T04:10:11Z</dcterms:created>
  <dcterms:modified xsi:type="dcterms:W3CDTF">2014-11-17T16:28:23Z</dcterms:modified>
</cp:coreProperties>
</file>